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70" r:id="rId3"/>
    <p:sldId id="272" r:id="rId4"/>
    <p:sldId id="266" r:id="rId5"/>
    <p:sldId id="267" r:id="rId6"/>
    <p:sldId id="268" r:id="rId7"/>
    <p:sldId id="256" r:id="rId8"/>
    <p:sldId id="257" r:id="rId9"/>
    <p:sldId id="271" r:id="rId10"/>
    <p:sldId id="258" r:id="rId11"/>
    <p:sldId id="259" r:id="rId12"/>
    <p:sldId id="260" r:id="rId13"/>
    <p:sldId id="261" r:id="rId14"/>
    <p:sldId id="262" r:id="rId15"/>
    <p:sldId id="265"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9" d="100"/>
          <a:sy n="49" d="100"/>
        </p:scale>
        <p:origin x="79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i Warren" userId="67d2f195-fdd0-438e-8a1f-ab106a3f5f68" providerId="ADAL" clId="{3727046C-E77E-49C5-9DDC-713413154745}"/>
    <pc:docChg chg="undo custSel modSld">
      <pc:chgData name="Stefani Warren" userId="67d2f195-fdd0-438e-8a1f-ab106a3f5f68" providerId="ADAL" clId="{3727046C-E77E-49C5-9DDC-713413154745}" dt="2020-11-24T18:36:03.627" v="5" actId="207"/>
      <pc:docMkLst>
        <pc:docMk/>
      </pc:docMkLst>
      <pc:sldChg chg="modSp mod">
        <pc:chgData name="Stefani Warren" userId="67d2f195-fdd0-438e-8a1f-ab106a3f5f68" providerId="ADAL" clId="{3727046C-E77E-49C5-9DDC-713413154745}" dt="2020-11-24T18:36:03.627" v="5" actId="207"/>
        <pc:sldMkLst>
          <pc:docMk/>
          <pc:sldMk cId="1922943688" sldId="269"/>
        </pc:sldMkLst>
        <pc:spChg chg="mod">
          <ac:chgData name="Stefani Warren" userId="67d2f195-fdd0-438e-8a1f-ab106a3f5f68" providerId="ADAL" clId="{3727046C-E77E-49C5-9DDC-713413154745}" dt="2020-11-24T18:36:03.627" v="5" actId="207"/>
          <ac:spMkLst>
            <pc:docMk/>
            <pc:sldMk cId="1922943688" sldId="269"/>
            <ac:spMk id="4" creationId="{C7FDBE2E-BA94-4E86-A5E2-D78F4F532456}"/>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E18720-2475-4D84-94FF-55AB13D399AD}"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7A3B2-E57B-48A7-9990-8BA051C67995}" type="slidenum">
              <a:rPr lang="en-US" smtClean="0"/>
              <a:t>‹#›</a:t>
            </a:fld>
            <a:endParaRPr lang="en-US"/>
          </a:p>
        </p:txBody>
      </p:sp>
    </p:spTree>
    <p:extLst>
      <p:ext uri="{BB962C8B-B14F-4D97-AF65-F5344CB8AC3E}">
        <p14:creationId xmlns:p14="http://schemas.microsoft.com/office/powerpoint/2010/main" val="4185739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50" advClick="0" advTm="15000">
        <p159:morph option="byObject"/>
      </p:transition>
    </mc:Choice>
    <mc:Fallback xmlns="">
      <p:transition advClick="0" advTm="1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E18720-2475-4D84-94FF-55AB13D399AD}"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7A3B2-E57B-48A7-9990-8BA051C67995}" type="slidenum">
              <a:rPr lang="en-US" smtClean="0"/>
              <a:t>‹#›</a:t>
            </a:fld>
            <a:endParaRPr lang="en-US"/>
          </a:p>
        </p:txBody>
      </p:sp>
    </p:spTree>
    <p:extLst>
      <p:ext uri="{BB962C8B-B14F-4D97-AF65-F5344CB8AC3E}">
        <p14:creationId xmlns:p14="http://schemas.microsoft.com/office/powerpoint/2010/main" val="3096636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50" advClick="0" advTm="15000">
        <p159:morph option="byObject"/>
      </p:transition>
    </mc:Choice>
    <mc:Fallback xmlns="">
      <p:transition advClick="0"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E18720-2475-4D84-94FF-55AB13D399AD}"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7A3B2-E57B-48A7-9990-8BA051C67995}" type="slidenum">
              <a:rPr lang="en-US" smtClean="0"/>
              <a:t>‹#›</a:t>
            </a:fld>
            <a:endParaRPr lang="en-US"/>
          </a:p>
        </p:txBody>
      </p:sp>
    </p:spTree>
    <p:extLst>
      <p:ext uri="{BB962C8B-B14F-4D97-AF65-F5344CB8AC3E}">
        <p14:creationId xmlns:p14="http://schemas.microsoft.com/office/powerpoint/2010/main" val="2857528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50" advClick="0" advTm="15000">
        <p159:morph option="byObject"/>
      </p:transition>
    </mc:Choice>
    <mc:Fallback xmlns="">
      <p:transition advClick="0" advTm="1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E18720-2475-4D84-94FF-55AB13D399AD}"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7A3B2-E57B-48A7-9990-8BA051C67995}"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13672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50" advClick="0" advTm="15000">
        <p159:morph option="byObject"/>
      </p:transition>
    </mc:Choice>
    <mc:Fallback xmlns="">
      <p:transition advClick="0" advTm="1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E18720-2475-4D84-94FF-55AB13D399AD}"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7A3B2-E57B-48A7-9990-8BA051C67995}" type="slidenum">
              <a:rPr lang="en-US" smtClean="0"/>
              <a:t>‹#›</a:t>
            </a:fld>
            <a:endParaRPr lang="en-US"/>
          </a:p>
        </p:txBody>
      </p:sp>
    </p:spTree>
    <p:extLst>
      <p:ext uri="{BB962C8B-B14F-4D97-AF65-F5344CB8AC3E}">
        <p14:creationId xmlns:p14="http://schemas.microsoft.com/office/powerpoint/2010/main" val="2935737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50" advClick="0" advTm="15000">
        <p159:morph option="byObject"/>
      </p:transition>
    </mc:Choice>
    <mc:Fallback xmlns="">
      <p:transition advClick="0" advTm="1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1E18720-2475-4D84-94FF-55AB13D399AD}" type="datetimeFigureOut">
              <a:rPr lang="en-US" smtClean="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57A3B2-E57B-48A7-9990-8BA051C67995}" type="slidenum">
              <a:rPr lang="en-US" smtClean="0"/>
              <a:t>‹#›</a:t>
            </a:fld>
            <a:endParaRPr lang="en-US"/>
          </a:p>
        </p:txBody>
      </p:sp>
    </p:spTree>
    <p:extLst>
      <p:ext uri="{BB962C8B-B14F-4D97-AF65-F5344CB8AC3E}">
        <p14:creationId xmlns:p14="http://schemas.microsoft.com/office/powerpoint/2010/main" val="2226898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50" advClick="0" advTm="15000">
        <p159:morph option="byObject"/>
      </p:transition>
    </mc:Choice>
    <mc:Fallback xmlns="">
      <p:transition advClick="0" advTm="1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1E18720-2475-4D84-94FF-55AB13D399AD}" type="datetimeFigureOut">
              <a:rPr lang="en-US" smtClean="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57A3B2-E57B-48A7-9990-8BA051C67995}" type="slidenum">
              <a:rPr lang="en-US" smtClean="0"/>
              <a:t>‹#›</a:t>
            </a:fld>
            <a:endParaRPr lang="en-US"/>
          </a:p>
        </p:txBody>
      </p:sp>
    </p:spTree>
    <p:extLst>
      <p:ext uri="{BB962C8B-B14F-4D97-AF65-F5344CB8AC3E}">
        <p14:creationId xmlns:p14="http://schemas.microsoft.com/office/powerpoint/2010/main" val="4268432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50" advClick="0" advTm="15000">
        <p159:morph option="byObject"/>
      </p:transition>
    </mc:Choice>
    <mc:Fallback xmlns="">
      <p:transition advClick="0" advTm="1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E18720-2475-4D84-94FF-55AB13D399AD}"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7A3B2-E57B-48A7-9990-8BA051C67995}" type="slidenum">
              <a:rPr lang="en-US" smtClean="0"/>
              <a:t>‹#›</a:t>
            </a:fld>
            <a:endParaRPr lang="en-US"/>
          </a:p>
        </p:txBody>
      </p:sp>
    </p:spTree>
    <p:extLst>
      <p:ext uri="{BB962C8B-B14F-4D97-AF65-F5344CB8AC3E}">
        <p14:creationId xmlns:p14="http://schemas.microsoft.com/office/powerpoint/2010/main" val="94606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50" advClick="0" advTm="15000">
        <p159:morph option="byObject"/>
      </p:transition>
    </mc:Choice>
    <mc:Fallback xmlns="">
      <p:transition advClick="0" advTm="15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E18720-2475-4D84-94FF-55AB13D399AD}"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7A3B2-E57B-48A7-9990-8BA051C67995}" type="slidenum">
              <a:rPr lang="en-US" smtClean="0"/>
              <a:t>‹#›</a:t>
            </a:fld>
            <a:endParaRPr lang="en-US"/>
          </a:p>
        </p:txBody>
      </p:sp>
    </p:spTree>
    <p:extLst>
      <p:ext uri="{BB962C8B-B14F-4D97-AF65-F5344CB8AC3E}">
        <p14:creationId xmlns:p14="http://schemas.microsoft.com/office/powerpoint/2010/main" val="3430184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50" advClick="0" advTm="15000">
        <p159:morph option="byObject"/>
      </p:transition>
    </mc:Choice>
    <mc:Fallback xmlns="">
      <p:transition advClick="0"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E18720-2475-4D84-94FF-55AB13D399AD}"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7A3B2-E57B-48A7-9990-8BA051C67995}" type="slidenum">
              <a:rPr lang="en-US" smtClean="0"/>
              <a:t>‹#›</a:t>
            </a:fld>
            <a:endParaRPr lang="en-US"/>
          </a:p>
        </p:txBody>
      </p:sp>
    </p:spTree>
    <p:extLst>
      <p:ext uri="{BB962C8B-B14F-4D97-AF65-F5344CB8AC3E}">
        <p14:creationId xmlns:p14="http://schemas.microsoft.com/office/powerpoint/2010/main" val="2348171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50" advClick="0" advTm="15000">
        <p159:morph option="byObject"/>
      </p:transition>
    </mc:Choice>
    <mc:Fallback xmlns="">
      <p:transition advClick="0"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E18720-2475-4D84-94FF-55AB13D399AD}"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7A3B2-E57B-48A7-9990-8BA051C67995}" type="slidenum">
              <a:rPr lang="en-US" smtClean="0"/>
              <a:t>‹#›</a:t>
            </a:fld>
            <a:endParaRPr lang="en-US"/>
          </a:p>
        </p:txBody>
      </p:sp>
    </p:spTree>
    <p:extLst>
      <p:ext uri="{BB962C8B-B14F-4D97-AF65-F5344CB8AC3E}">
        <p14:creationId xmlns:p14="http://schemas.microsoft.com/office/powerpoint/2010/main" val="3063017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50" advClick="0" advTm="15000">
        <p159:morph option="byObject"/>
      </p:transition>
    </mc:Choice>
    <mc:Fallback xmlns="">
      <p:transition advClick="0"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E18720-2475-4D84-94FF-55AB13D399AD}"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7A3B2-E57B-48A7-9990-8BA051C67995}" type="slidenum">
              <a:rPr lang="en-US" smtClean="0"/>
              <a:t>‹#›</a:t>
            </a:fld>
            <a:endParaRPr lang="en-US"/>
          </a:p>
        </p:txBody>
      </p:sp>
    </p:spTree>
    <p:extLst>
      <p:ext uri="{BB962C8B-B14F-4D97-AF65-F5344CB8AC3E}">
        <p14:creationId xmlns:p14="http://schemas.microsoft.com/office/powerpoint/2010/main" val="3753830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50" advClick="0" advTm="15000">
        <p159:morph option="byObject"/>
      </p:transition>
    </mc:Choice>
    <mc:Fallback xmlns="">
      <p:transition advClick="0" advTm="1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E18720-2475-4D84-94FF-55AB13D399AD}" type="datetimeFigureOut">
              <a:rPr lang="en-US" smtClean="0"/>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57A3B2-E57B-48A7-9990-8BA051C67995}" type="slidenum">
              <a:rPr lang="en-US" smtClean="0"/>
              <a:t>‹#›</a:t>
            </a:fld>
            <a:endParaRPr lang="en-US"/>
          </a:p>
        </p:txBody>
      </p:sp>
    </p:spTree>
    <p:extLst>
      <p:ext uri="{BB962C8B-B14F-4D97-AF65-F5344CB8AC3E}">
        <p14:creationId xmlns:p14="http://schemas.microsoft.com/office/powerpoint/2010/main" val="1412116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50" advClick="0" advTm="15000">
        <p159:morph option="byObject"/>
      </p:transition>
    </mc:Choice>
    <mc:Fallback xmlns="">
      <p:transition advClick="0"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E18720-2475-4D84-94FF-55AB13D399AD}" type="datetimeFigureOut">
              <a:rPr lang="en-US" smtClean="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57A3B2-E57B-48A7-9990-8BA051C67995}" type="slidenum">
              <a:rPr lang="en-US" smtClean="0"/>
              <a:t>‹#›</a:t>
            </a:fld>
            <a:endParaRPr lang="en-US"/>
          </a:p>
        </p:txBody>
      </p:sp>
    </p:spTree>
    <p:extLst>
      <p:ext uri="{BB962C8B-B14F-4D97-AF65-F5344CB8AC3E}">
        <p14:creationId xmlns:p14="http://schemas.microsoft.com/office/powerpoint/2010/main" val="2330276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50" advClick="0" advTm="15000">
        <p159:morph option="byObject"/>
      </p:transition>
    </mc:Choice>
    <mc:Fallback xmlns="">
      <p:transition advClick="0"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1E18720-2475-4D84-94FF-55AB13D399AD}" type="datetimeFigureOut">
              <a:rPr lang="en-US" smtClean="0"/>
              <a:t>11/24/2020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57A3B2-E57B-48A7-9990-8BA051C67995}" type="slidenum">
              <a:rPr lang="en-US" smtClean="0"/>
              <a:t>‹#›</a:t>
            </a:fld>
            <a:endParaRPr lang="en-US"/>
          </a:p>
        </p:txBody>
      </p:sp>
    </p:spTree>
    <p:extLst>
      <p:ext uri="{BB962C8B-B14F-4D97-AF65-F5344CB8AC3E}">
        <p14:creationId xmlns:p14="http://schemas.microsoft.com/office/powerpoint/2010/main" val="3238104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50" advClick="0" advTm="15000">
        <p159:morph option="byObject"/>
      </p:transition>
    </mc:Choice>
    <mc:Fallback xmlns="">
      <p:transition advClick="0"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E18720-2475-4D84-94FF-55AB13D399AD}"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7A3B2-E57B-48A7-9990-8BA051C67995}" type="slidenum">
              <a:rPr lang="en-US" smtClean="0"/>
              <a:t>‹#›</a:t>
            </a:fld>
            <a:endParaRPr lang="en-US"/>
          </a:p>
        </p:txBody>
      </p:sp>
    </p:spTree>
    <p:extLst>
      <p:ext uri="{BB962C8B-B14F-4D97-AF65-F5344CB8AC3E}">
        <p14:creationId xmlns:p14="http://schemas.microsoft.com/office/powerpoint/2010/main" val="429452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50" advClick="0" advTm="15000">
        <p159:morph option="byObject"/>
      </p:transition>
    </mc:Choice>
    <mc:Fallback xmlns="">
      <p:transition advClick="0"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E18720-2475-4D84-94FF-55AB13D399AD}"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7A3B2-E57B-48A7-9990-8BA051C67995}" type="slidenum">
              <a:rPr lang="en-US" smtClean="0"/>
              <a:t>‹#›</a:t>
            </a:fld>
            <a:endParaRPr lang="en-US"/>
          </a:p>
        </p:txBody>
      </p:sp>
    </p:spTree>
    <p:extLst>
      <p:ext uri="{BB962C8B-B14F-4D97-AF65-F5344CB8AC3E}">
        <p14:creationId xmlns:p14="http://schemas.microsoft.com/office/powerpoint/2010/main" val="2729526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50" advClick="0" advTm="15000">
        <p159:morph option="byObject"/>
      </p:transition>
    </mc:Choice>
    <mc:Fallback xmlns="">
      <p:transition advClick="0"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1E18720-2475-4D84-94FF-55AB13D399AD}" type="datetimeFigureOut">
              <a:rPr lang="en-US" smtClean="0"/>
              <a:t>11/24/2020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757A3B2-E57B-48A7-9990-8BA051C67995}" type="slidenum">
              <a:rPr lang="en-US" smtClean="0"/>
              <a:t>‹#›</a:t>
            </a:fld>
            <a:endParaRPr lang="en-US"/>
          </a:p>
        </p:txBody>
      </p:sp>
    </p:spTree>
    <p:extLst>
      <p:ext uri="{BB962C8B-B14F-4D97-AF65-F5344CB8AC3E}">
        <p14:creationId xmlns:p14="http://schemas.microsoft.com/office/powerpoint/2010/main" val="535460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59="http://schemas.microsoft.com/office/powerpoint/2015/09/main">
    <mc:Choice Requires="p159">
      <p:transition xmlns:p14="http://schemas.microsoft.com/office/powerpoint/2010/main" p14:dur="150" advClick="0" advTm="15000">
        <p159:morph option="byObject"/>
      </p:transition>
    </mc:Choice>
    <mc:Fallback xmlns="">
      <p:transition advClick="0" advTm="15000">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lickr.com/photos/spirit-fire/6801036620/" TargetMode="External"/><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9.png"/><Relationship Id="rId5" Type="http://schemas.openxmlformats.org/officeDocument/2006/relationships/hyperlink" Target="http://hbdchick.wordpress.com/tag/tree-frog-alert/" TargetMode="Externa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9.png"/><Relationship Id="rId5" Type="http://schemas.openxmlformats.org/officeDocument/2006/relationships/hyperlink" Target="https://www.flickr.com/photos/usfwspacific/5730953545/" TargetMode="Externa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9.png"/><Relationship Id="rId5" Type="http://schemas.openxmlformats.org/officeDocument/2006/relationships/hyperlink" Target="http://islandnature.ca/2011/08/wild-berries-wildly-delicious/" TargetMode="Externa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9.png"/><Relationship Id="rId5" Type="http://schemas.openxmlformats.org/officeDocument/2006/relationships/hyperlink" Target="http://commons.wikimedia.org/wiki/File:Gooseberry-spring.jpg" TargetMode="Externa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9.png"/><Relationship Id="rId5" Type="http://schemas.openxmlformats.org/officeDocument/2006/relationships/hyperlink" Target="https://www.flickr.com/photos/nightamazon/2761529052/"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9.png"/><Relationship Id="rId5" Type="http://schemas.openxmlformats.org/officeDocument/2006/relationships/hyperlink" Target="https://commons.wikimedia.org/wiki/File:Coho_Spawning_on_the_Salmon_River_(16148987210).jpg" TargetMode="Externa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9.png"/><Relationship Id="rId5" Type="http://schemas.openxmlformats.org/officeDocument/2006/relationships/hyperlink" Target="https://dougperrine.photoshelter.com/image/I0000aGVSCeeo3pY" TargetMode="Externa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en/photo/1448493" TargetMode="External"/><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en/photo/109942" TargetMode="Externa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png"/><Relationship Id="rId5" Type="http://schemas.openxmlformats.org/officeDocument/2006/relationships/hyperlink" Target="http://flickr.com/photos/vophoto/6604980233" TargetMode="Externa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png"/><Relationship Id="rId5" Type="http://schemas.openxmlformats.org/officeDocument/2006/relationships/hyperlink" Target="https://pixabay.com/en/snowfall-winter-snow-snowflakes-201496/" TargetMode="Externa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png"/><Relationship Id="rId5" Type="http://schemas.openxmlformats.org/officeDocument/2006/relationships/hyperlink" Target="https://en.wikipedia.org/wiki/Torch" TargetMode="Externa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9.png"/><Relationship Id="rId5" Type="http://schemas.openxmlformats.org/officeDocument/2006/relationships/hyperlink" Target="http://www.publicdomainpictures.net/view-image.php?image=60266&amp;picture=ice-crystals-texture" TargetMode="Externa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9.png"/><Relationship Id="rId5" Type="http://schemas.openxmlformats.org/officeDocument/2006/relationships/hyperlink" Target="https://simple.wikipedia.org/wiki/Grass" TargetMode="Externa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FDBE2E-BA94-4E86-A5E2-D78F4F532456}"/>
              </a:ext>
            </a:extLst>
          </p:cNvPr>
          <p:cNvSpPr>
            <a:spLocks noGrp="1"/>
          </p:cNvSpPr>
          <p:nvPr>
            <p:ph type="title"/>
          </p:nvPr>
        </p:nvSpPr>
        <p:spPr>
          <a:xfrm>
            <a:off x="0" y="3248025"/>
            <a:ext cx="12191999" cy="3508374"/>
          </a:xfrm>
          <a:noFill/>
        </p:spPr>
        <p:txBody>
          <a:bodyPr>
            <a:normAutofit fontScale="90000"/>
          </a:bodyPr>
          <a:lstStyle/>
          <a:p>
            <a:r>
              <a:rPr lang="en-CA" sz="8000" dirty="0" err="1">
                <a:solidFill>
                  <a:schemeClr val="bg1"/>
                </a:solidFill>
                <a:latin typeface="Baskerville Old Face" panose="02020602080505020303" pitchFamily="18" charset="0"/>
              </a:rPr>
              <a:t>Syilólem</a:t>
            </a:r>
            <a:br>
              <a:rPr lang="en-US" sz="2200" dirty="0">
                <a:solidFill>
                  <a:schemeClr val="bg1"/>
                </a:solidFill>
                <a:latin typeface="Baskerville Old Face" panose="02020602080505020303" pitchFamily="18" charset="0"/>
              </a:rPr>
            </a:br>
            <a:br>
              <a:rPr lang="en-US" sz="2200" dirty="0">
                <a:solidFill>
                  <a:schemeClr val="bg1"/>
                </a:solidFill>
                <a:latin typeface="Baskerville Old Face" panose="02020602080505020303" pitchFamily="18" charset="0"/>
              </a:rPr>
            </a:br>
            <a:br>
              <a:rPr lang="en-US" sz="2200" dirty="0">
                <a:solidFill>
                  <a:schemeClr val="bg1"/>
                </a:solidFill>
                <a:latin typeface="Baskerville Old Face" panose="02020602080505020303" pitchFamily="18" charset="0"/>
              </a:rPr>
            </a:br>
            <a:br>
              <a:rPr lang="en-US" sz="2200" dirty="0">
                <a:solidFill>
                  <a:schemeClr val="bg1"/>
                </a:solidFill>
                <a:latin typeface="Baskerville Old Face" panose="02020602080505020303" pitchFamily="18" charset="0"/>
              </a:rPr>
            </a:br>
            <a:br>
              <a:rPr lang="en-US" sz="2200" dirty="0">
                <a:solidFill>
                  <a:schemeClr val="bg1"/>
                </a:solidFill>
                <a:latin typeface="Baskerville Old Face" panose="02020602080505020303" pitchFamily="18" charset="0"/>
              </a:rPr>
            </a:br>
            <a:br>
              <a:rPr lang="en-US" sz="2200" dirty="0">
                <a:solidFill>
                  <a:schemeClr val="bg1"/>
                </a:solidFill>
                <a:latin typeface="Baskerville Old Face" panose="02020602080505020303" pitchFamily="18" charset="0"/>
              </a:rPr>
            </a:br>
            <a:br>
              <a:rPr lang="en-US" sz="2200" dirty="0">
                <a:solidFill>
                  <a:schemeClr val="bg1"/>
                </a:solidFill>
                <a:latin typeface="Baskerville Old Face" panose="02020602080505020303" pitchFamily="18" charset="0"/>
              </a:rPr>
            </a:br>
            <a:br>
              <a:rPr lang="en-US" sz="2200" dirty="0">
                <a:solidFill>
                  <a:schemeClr val="bg1"/>
                </a:solidFill>
                <a:latin typeface="Baskerville Old Face" panose="02020602080505020303" pitchFamily="18" charset="0"/>
              </a:rPr>
            </a:br>
            <a:br>
              <a:rPr lang="en-US" sz="2200" dirty="0">
                <a:solidFill>
                  <a:schemeClr val="bg1"/>
                </a:solidFill>
                <a:latin typeface="Baskerville Old Face" panose="02020602080505020303" pitchFamily="18" charset="0"/>
              </a:rPr>
            </a:br>
            <a:br>
              <a:rPr lang="en-US" sz="5400" dirty="0">
                <a:solidFill>
                  <a:schemeClr val="bg1"/>
                </a:solidFill>
                <a:latin typeface="Baskerville Old Face" panose="02020602080505020303" pitchFamily="18" charset="0"/>
              </a:rPr>
            </a:br>
            <a:r>
              <a:rPr lang="en-US" sz="5400" dirty="0">
                <a:solidFill>
                  <a:schemeClr val="bg1"/>
                </a:solidFill>
                <a:latin typeface="Baskerville Old Face" panose="02020602080505020303" pitchFamily="18" charset="0"/>
              </a:rPr>
              <a:t> </a:t>
            </a:r>
          </a:p>
        </p:txBody>
      </p:sp>
      <p:pic>
        <p:nvPicPr>
          <p:cNvPr id="3" name="Picture 2" descr="A picture containing drawing&#10;&#10;Description automatically generated">
            <a:extLst>
              <a:ext uri="{FF2B5EF4-FFF2-40B4-BE49-F238E27FC236}">
                <a16:creationId xmlns:a16="http://schemas.microsoft.com/office/drawing/2014/main" id="{761FC660-4CA0-4196-9B63-531F76DB0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0681" y="5638630"/>
            <a:ext cx="1381318" cy="1219370"/>
          </a:xfrm>
          <a:prstGeom prst="rect">
            <a:avLst/>
          </a:prstGeom>
        </p:spPr>
      </p:pic>
    </p:spTree>
    <p:extLst>
      <p:ext uri="{BB962C8B-B14F-4D97-AF65-F5344CB8AC3E}">
        <p14:creationId xmlns:p14="http://schemas.microsoft.com/office/powerpoint/2010/main" val="1922943688"/>
      </p:ext>
    </p:extLst>
  </p:cSld>
  <p:clrMapOvr>
    <a:masterClrMapping/>
  </p:clrMapOvr>
  <mc:AlternateContent xmlns:mc="http://schemas.openxmlformats.org/markup-compatibility/2006" xmlns:p14="http://schemas.microsoft.com/office/powerpoint/2010/main">
    <mc:Choice Requires="p14">
      <p:transition spd="med" p14:dur="700" advClick="0" advTm="9000">
        <p:fade/>
      </p:transition>
    </mc:Choice>
    <mc:Fallback xmlns="">
      <p:transition spd="med" advClick="0" advTm="9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extLst>
              <a:ext uri="{837473B0-CC2E-450A-ABE3-18F120FF3D39}">
                <a1611:picAttrSrcUrl xmlns:a1611="http://schemas.microsoft.com/office/drawing/2016/11/main" r:id="rId5"/>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334AF5-B62C-41AB-808E-6B4D1612D41C}"/>
              </a:ext>
            </a:extLst>
          </p:cNvPr>
          <p:cNvSpPr>
            <a:spLocks noGrp="1"/>
          </p:cNvSpPr>
          <p:nvPr>
            <p:ph type="ctrTitle"/>
          </p:nvPr>
        </p:nvSpPr>
        <p:spPr>
          <a:xfrm>
            <a:off x="0" y="1"/>
            <a:ext cx="12192000" cy="1991359"/>
          </a:xfrm>
          <a:noFill/>
        </p:spPr>
        <p:txBody>
          <a:bodyPr>
            <a:normAutofit/>
          </a:bodyPr>
          <a:lstStyle/>
          <a:p>
            <a:r>
              <a:rPr lang="en-US" sz="13000" b="1" dirty="0">
                <a:latin typeface="Caviar Dreams" panose="020B0402020204020504" pitchFamily="34" charset="0"/>
              </a:rPr>
              <a:t>Welék’es</a:t>
            </a:r>
          </a:p>
        </p:txBody>
      </p:sp>
      <p:sp>
        <p:nvSpPr>
          <p:cNvPr id="5" name="Subtitle 4">
            <a:extLst>
              <a:ext uri="{FF2B5EF4-FFF2-40B4-BE49-F238E27FC236}">
                <a16:creationId xmlns:a16="http://schemas.microsoft.com/office/drawing/2014/main" id="{8B1D1ABA-5747-48F0-B5F3-2111F5CE6F13}"/>
              </a:ext>
            </a:extLst>
          </p:cNvPr>
          <p:cNvSpPr>
            <a:spLocks noGrp="1"/>
          </p:cNvSpPr>
          <p:nvPr>
            <p:ph type="subTitle" idx="1"/>
          </p:nvPr>
        </p:nvSpPr>
        <p:spPr>
          <a:xfrm>
            <a:off x="0" y="4399280"/>
            <a:ext cx="12192000" cy="2458720"/>
          </a:xfrm>
        </p:spPr>
        <p:txBody>
          <a:bodyPr>
            <a:noAutofit/>
          </a:bodyPr>
          <a:lstStyle/>
          <a:p>
            <a:r>
              <a:rPr lang="en-US" sz="4800" b="1" dirty="0">
                <a:solidFill>
                  <a:schemeClr val="bg1"/>
                </a:solidFill>
                <a:latin typeface="Baskerville Old Face" panose="02020602080505020303" pitchFamily="18" charset="0"/>
              </a:rPr>
              <a:t>Little frog season</a:t>
            </a:r>
          </a:p>
        </p:txBody>
      </p:sp>
      <p:pic>
        <p:nvPicPr>
          <p:cNvPr id="2" name="Recording (3)">
            <a:hlinkClick r:id="" action="ppaction://media"/>
            <a:extLst>
              <a:ext uri="{FF2B5EF4-FFF2-40B4-BE49-F238E27FC236}">
                <a16:creationId xmlns:a16="http://schemas.microsoft.com/office/drawing/2014/main" id="{D8E8F234-35DF-46F6-B4DF-13E66021A1A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96000" y="6162040"/>
            <a:ext cx="462280" cy="46228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633C2FFE-A6C6-4E8E-9FF3-567D0ADA13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0681" y="5638630"/>
            <a:ext cx="1381318" cy="1219370"/>
          </a:xfrm>
          <a:prstGeom prst="rect">
            <a:avLst/>
          </a:prstGeom>
        </p:spPr>
      </p:pic>
    </p:spTree>
    <p:extLst>
      <p:ext uri="{BB962C8B-B14F-4D97-AF65-F5344CB8AC3E}">
        <p14:creationId xmlns:p14="http://schemas.microsoft.com/office/powerpoint/2010/main" val="3548297907"/>
      </p:ext>
    </p:extLst>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extLst>
              <a:ext uri="{837473B0-CC2E-450A-ABE3-18F120FF3D39}">
                <a1611:picAttrSrcUrl xmlns:a1611="http://schemas.microsoft.com/office/drawing/2016/11/main" r:id="rId5"/>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782F-3E01-4AD5-83F6-E862C5BB835E}"/>
              </a:ext>
            </a:extLst>
          </p:cNvPr>
          <p:cNvSpPr>
            <a:spLocks noGrp="1"/>
          </p:cNvSpPr>
          <p:nvPr>
            <p:ph type="ctrTitle"/>
          </p:nvPr>
        </p:nvSpPr>
        <p:spPr>
          <a:xfrm>
            <a:off x="0" y="873760"/>
            <a:ext cx="12192000" cy="1849120"/>
          </a:xfrm>
        </p:spPr>
        <p:txBody>
          <a:bodyPr>
            <a:normAutofit fontScale="90000"/>
          </a:bodyPr>
          <a:lstStyle/>
          <a:p>
            <a:r>
              <a:rPr lang="en-US" sz="13000" b="1" dirty="0">
                <a:latin typeface="Caviar Dreams" panose="020B0402020204020504" pitchFamily="34" charset="0"/>
              </a:rPr>
              <a:t>temkwikwexel</a:t>
            </a:r>
          </a:p>
        </p:txBody>
      </p:sp>
      <p:sp>
        <p:nvSpPr>
          <p:cNvPr id="3" name="Subtitle 2">
            <a:extLst>
              <a:ext uri="{FF2B5EF4-FFF2-40B4-BE49-F238E27FC236}">
                <a16:creationId xmlns:a16="http://schemas.microsoft.com/office/drawing/2014/main" id="{091D610B-EC84-44BD-88ED-919CF59C3B90}"/>
              </a:ext>
            </a:extLst>
          </p:cNvPr>
          <p:cNvSpPr>
            <a:spLocks noGrp="1"/>
          </p:cNvSpPr>
          <p:nvPr>
            <p:ph type="subTitle" idx="1"/>
          </p:nvPr>
        </p:nvSpPr>
        <p:spPr>
          <a:xfrm>
            <a:off x="0" y="4135120"/>
            <a:ext cx="12192000" cy="1849120"/>
          </a:xfrm>
          <a:noFill/>
        </p:spPr>
        <p:txBody>
          <a:bodyPr>
            <a:noAutofit/>
          </a:bodyPr>
          <a:lstStyle/>
          <a:p>
            <a:r>
              <a:rPr lang="en-US" sz="4800" b="1" dirty="0">
                <a:solidFill>
                  <a:schemeClr val="bg1"/>
                </a:solidFill>
                <a:latin typeface="Baskerville Old Face" panose="02020602080505020303" pitchFamily="18" charset="0"/>
              </a:rPr>
              <a:t>arrival of baby sockeye</a:t>
            </a:r>
          </a:p>
        </p:txBody>
      </p:sp>
      <p:pic>
        <p:nvPicPr>
          <p:cNvPr id="5" name="Recording (4)">
            <a:hlinkClick r:id="" action="ppaction://media"/>
            <a:extLst>
              <a:ext uri="{FF2B5EF4-FFF2-40B4-BE49-F238E27FC236}">
                <a16:creationId xmlns:a16="http://schemas.microsoft.com/office/drawing/2014/main" id="{0FB6A2E5-5575-4FC2-8548-D261151F6E1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6248400"/>
            <a:ext cx="406400" cy="40640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E5354EBB-3BF7-4873-8283-B7B30869B6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0681" y="5638630"/>
            <a:ext cx="1381318" cy="1219370"/>
          </a:xfrm>
          <a:prstGeom prst="rect">
            <a:avLst/>
          </a:prstGeom>
        </p:spPr>
      </p:pic>
    </p:spTree>
    <p:extLst>
      <p:ext uri="{BB962C8B-B14F-4D97-AF65-F5344CB8AC3E}">
        <p14:creationId xmlns:p14="http://schemas.microsoft.com/office/powerpoint/2010/main" val="4117016949"/>
      </p:ext>
    </p:extLst>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4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extLst>
              <a:ext uri="{837473B0-CC2E-450A-ABE3-18F120FF3D39}">
                <a1611:picAttrSrcUrl xmlns:a1611="http://schemas.microsoft.com/office/drawing/2016/11/main" r:id="rId5"/>
              </a:ext>
            </a:extLst>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61D8-1D54-4F46-BBCF-3AD43C1DE819}"/>
              </a:ext>
            </a:extLst>
          </p:cNvPr>
          <p:cNvSpPr>
            <a:spLocks noGrp="1"/>
          </p:cNvSpPr>
          <p:nvPr>
            <p:ph type="ctrTitle"/>
          </p:nvPr>
        </p:nvSpPr>
        <p:spPr>
          <a:xfrm>
            <a:off x="0" y="558800"/>
            <a:ext cx="12192000" cy="2204720"/>
          </a:xfrm>
        </p:spPr>
        <p:txBody>
          <a:bodyPr>
            <a:noAutofit/>
          </a:bodyPr>
          <a:lstStyle/>
          <a:p>
            <a:r>
              <a:rPr lang="en-US" sz="15000" b="1" dirty="0">
                <a:latin typeface="Caviar Dreams" panose="020B0402020204020504" pitchFamily="34" charset="0"/>
              </a:rPr>
              <a:t>  </a:t>
            </a:r>
            <a:r>
              <a:rPr lang="en-US" sz="15000" b="1" dirty="0">
                <a:solidFill>
                  <a:schemeClr val="bg1"/>
                </a:solidFill>
                <a:latin typeface="Caviar Dreams" panose="020B0402020204020504" pitchFamily="34" charset="0"/>
              </a:rPr>
              <a:t>Tem’elile</a:t>
            </a:r>
          </a:p>
        </p:txBody>
      </p:sp>
      <p:sp>
        <p:nvSpPr>
          <p:cNvPr id="3" name="Subtitle 2">
            <a:extLst>
              <a:ext uri="{FF2B5EF4-FFF2-40B4-BE49-F238E27FC236}">
                <a16:creationId xmlns:a16="http://schemas.microsoft.com/office/drawing/2014/main" id="{963DB585-80F1-495A-9DBE-5F686876E5C0}"/>
              </a:ext>
            </a:extLst>
          </p:cNvPr>
          <p:cNvSpPr>
            <a:spLocks noGrp="1"/>
          </p:cNvSpPr>
          <p:nvPr>
            <p:ph type="subTitle" idx="1"/>
          </p:nvPr>
        </p:nvSpPr>
        <p:spPr>
          <a:xfrm>
            <a:off x="0" y="4175760"/>
            <a:ext cx="12192000" cy="1818640"/>
          </a:xfrm>
        </p:spPr>
        <p:txBody>
          <a:bodyPr>
            <a:normAutofit/>
          </a:bodyPr>
          <a:lstStyle/>
          <a:p>
            <a:r>
              <a:rPr lang="en-US" sz="4800" b="1" dirty="0">
                <a:solidFill>
                  <a:schemeClr val="bg1"/>
                </a:solidFill>
                <a:latin typeface="Baskerville Old Face" panose="02020602080505020303" pitchFamily="18" charset="0"/>
              </a:rPr>
              <a:t>Salmonberry time</a:t>
            </a:r>
          </a:p>
        </p:txBody>
      </p:sp>
      <p:pic>
        <p:nvPicPr>
          <p:cNvPr id="4" name="Recording (5)">
            <a:hlinkClick r:id="" action="ppaction://media"/>
            <a:extLst>
              <a:ext uri="{FF2B5EF4-FFF2-40B4-BE49-F238E27FC236}">
                <a16:creationId xmlns:a16="http://schemas.microsoft.com/office/drawing/2014/main" id="{7DE3BE69-DB94-411C-90AA-07E07562553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6096000"/>
            <a:ext cx="406400" cy="40640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A9D7BB0E-C845-4AB1-AA22-8490E1DC05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0681" y="5638630"/>
            <a:ext cx="1381318" cy="1219370"/>
          </a:xfrm>
          <a:prstGeom prst="rect">
            <a:avLst/>
          </a:prstGeom>
        </p:spPr>
      </p:pic>
    </p:spTree>
    <p:extLst>
      <p:ext uri="{BB962C8B-B14F-4D97-AF65-F5344CB8AC3E}">
        <p14:creationId xmlns:p14="http://schemas.microsoft.com/office/powerpoint/2010/main" val="1953724847"/>
      </p:ext>
    </p:extLst>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extLst>
              <a:ext uri="{837473B0-CC2E-450A-ABE3-18F120FF3D39}">
                <a1611:picAttrSrcUrl xmlns:a1611="http://schemas.microsoft.com/office/drawing/2016/11/main" r:id="rId5"/>
              </a:ext>
            </a:extLst>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A4162-75C1-4AF2-B2BC-B6C3248B6B91}"/>
              </a:ext>
            </a:extLst>
          </p:cNvPr>
          <p:cNvSpPr>
            <a:spLocks noGrp="1"/>
          </p:cNvSpPr>
          <p:nvPr>
            <p:ph type="ctrTitle"/>
          </p:nvPr>
        </p:nvSpPr>
        <p:spPr>
          <a:xfrm>
            <a:off x="81280" y="213361"/>
            <a:ext cx="12110720" cy="2387599"/>
          </a:xfrm>
        </p:spPr>
        <p:txBody>
          <a:bodyPr>
            <a:noAutofit/>
          </a:bodyPr>
          <a:lstStyle/>
          <a:p>
            <a:r>
              <a:rPr lang="en-US" sz="14000" b="1" dirty="0">
                <a:latin typeface="Caviar Dreams" panose="020B0402020204020504" pitchFamily="34" charset="0"/>
              </a:rPr>
              <a:t>Temt’á:mxw</a:t>
            </a:r>
          </a:p>
        </p:txBody>
      </p:sp>
      <p:sp>
        <p:nvSpPr>
          <p:cNvPr id="3" name="Subtitle 2">
            <a:extLst>
              <a:ext uri="{FF2B5EF4-FFF2-40B4-BE49-F238E27FC236}">
                <a16:creationId xmlns:a16="http://schemas.microsoft.com/office/drawing/2014/main" id="{096CA788-7492-46B9-B413-C83F9A6F24FC}"/>
              </a:ext>
            </a:extLst>
          </p:cNvPr>
          <p:cNvSpPr>
            <a:spLocks noGrp="1"/>
          </p:cNvSpPr>
          <p:nvPr>
            <p:ph type="subTitle" idx="1"/>
          </p:nvPr>
        </p:nvSpPr>
        <p:spPr>
          <a:xfrm>
            <a:off x="40640" y="4145280"/>
            <a:ext cx="12151360" cy="2387599"/>
          </a:xfrm>
        </p:spPr>
        <p:txBody>
          <a:bodyPr>
            <a:normAutofit/>
          </a:bodyPr>
          <a:lstStyle/>
          <a:p>
            <a:r>
              <a:rPr lang="en-US" sz="4800" b="1" dirty="0">
                <a:solidFill>
                  <a:schemeClr val="tx1"/>
                </a:solidFill>
                <a:latin typeface="Baskerville Old Face" panose="02020602080505020303" pitchFamily="18" charset="0"/>
              </a:rPr>
              <a:t>Gooseberry time</a:t>
            </a:r>
          </a:p>
        </p:txBody>
      </p:sp>
      <p:pic>
        <p:nvPicPr>
          <p:cNvPr id="4" name="Recording (6)">
            <a:hlinkClick r:id="" action="ppaction://media"/>
            <a:extLst>
              <a:ext uri="{FF2B5EF4-FFF2-40B4-BE49-F238E27FC236}">
                <a16:creationId xmlns:a16="http://schemas.microsoft.com/office/drawing/2014/main" id="{738846C5-17A1-4967-92D6-863C0B562A9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74080" y="6126479"/>
            <a:ext cx="406400" cy="40640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45A50BC5-5396-4C48-98EA-94EDF3B238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0681" y="5638630"/>
            <a:ext cx="1381318" cy="1219370"/>
          </a:xfrm>
          <a:prstGeom prst="rect">
            <a:avLst/>
          </a:prstGeom>
        </p:spPr>
      </p:pic>
    </p:spTree>
    <p:extLst>
      <p:ext uri="{BB962C8B-B14F-4D97-AF65-F5344CB8AC3E}">
        <p14:creationId xmlns:p14="http://schemas.microsoft.com/office/powerpoint/2010/main" val="1371696746"/>
      </p:ext>
    </p:extLst>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extLst>
              <a:ext uri="{837473B0-CC2E-450A-ABE3-18F120FF3D39}">
                <a1611:picAttrSrcUrl xmlns:a1611="http://schemas.microsoft.com/office/drawing/2016/11/main" r:id="rId5"/>
              </a:ext>
            </a:extLst>
          </a:blip>
          <a:srcRect/>
          <a:stretch>
            <a:fillRect t="-11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F6A26-E38F-4873-8586-92C61A66C5B5}"/>
              </a:ext>
            </a:extLst>
          </p:cNvPr>
          <p:cNvSpPr>
            <a:spLocks noGrp="1"/>
          </p:cNvSpPr>
          <p:nvPr>
            <p:ph type="ctrTitle"/>
          </p:nvPr>
        </p:nvSpPr>
        <p:spPr>
          <a:xfrm>
            <a:off x="0" y="111761"/>
            <a:ext cx="12192000" cy="2184399"/>
          </a:xfrm>
        </p:spPr>
        <p:txBody>
          <a:bodyPr>
            <a:normAutofit/>
          </a:bodyPr>
          <a:lstStyle/>
          <a:p>
            <a:r>
              <a:rPr lang="en-US" sz="13000" b="1" dirty="0">
                <a:solidFill>
                  <a:schemeClr val="bg1"/>
                </a:solidFill>
                <a:latin typeface="Caviar Dreams" panose="020B0402020204020504" pitchFamily="34" charset="0"/>
              </a:rPr>
              <a:t>Temqwá:l</a:t>
            </a:r>
          </a:p>
        </p:txBody>
      </p:sp>
      <p:sp>
        <p:nvSpPr>
          <p:cNvPr id="3" name="Subtitle 2">
            <a:extLst>
              <a:ext uri="{FF2B5EF4-FFF2-40B4-BE49-F238E27FC236}">
                <a16:creationId xmlns:a16="http://schemas.microsoft.com/office/drawing/2014/main" id="{E07B639C-62E6-4204-B634-7F6342C62F2E}"/>
              </a:ext>
            </a:extLst>
          </p:cNvPr>
          <p:cNvSpPr>
            <a:spLocks noGrp="1"/>
          </p:cNvSpPr>
          <p:nvPr>
            <p:ph type="subTitle" idx="1"/>
          </p:nvPr>
        </p:nvSpPr>
        <p:spPr>
          <a:xfrm>
            <a:off x="0" y="4384041"/>
            <a:ext cx="12192000" cy="2473959"/>
          </a:xfrm>
        </p:spPr>
        <p:txBody>
          <a:bodyPr>
            <a:noAutofit/>
          </a:bodyPr>
          <a:lstStyle/>
          <a:p>
            <a:r>
              <a:rPr lang="en-US" sz="4800" b="1" dirty="0">
                <a:solidFill>
                  <a:schemeClr val="bg1"/>
                </a:solidFill>
                <a:latin typeface="Baskerville Old Face" panose="02020602080505020303" pitchFamily="18" charset="0"/>
              </a:rPr>
              <a:t>Mosquito time</a:t>
            </a:r>
          </a:p>
        </p:txBody>
      </p:sp>
      <p:pic>
        <p:nvPicPr>
          <p:cNvPr id="4" name="Recording (7)">
            <a:hlinkClick r:id="" action="ppaction://media"/>
            <a:extLst>
              <a:ext uri="{FF2B5EF4-FFF2-40B4-BE49-F238E27FC236}">
                <a16:creationId xmlns:a16="http://schemas.microsoft.com/office/drawing/2014/main" id="{4AB08DD9-1FF1-4570-8A7D-9CB1CE234F8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63920" y="6182361"/>
            <a:ext cx="406400" cy="40640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9B78B401-2425-4A24-8EAF-73722A0207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0681" y="5638630"/>
            <a:ext cx="1381318" cy="1219370"/>
          </a:xfrm>
          <a:prstGeom prst="rect">
            <a:avLst/>
          </a:prstGeom>
        </p:spPr>
      </p:pic>
    </p:spTree>
    <p:extLst>
      <p:ext uri="{BB962C8B-B14F-4D97-AF65-F5344CB8AC3E}">
        <p14:creationId xmlns:p14="http://schemas.microsoft.com/office/powerpoint/2010/main" val="3075522477"/>
      </p:ext>
    </p:extLst>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6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extLst>
              <a:ext uri="{837473B0-CC2E-450A-ABE3-18F120FF3D39}">
                <a1611:picAttrSrcUrl xmlns:a1611="http://schemas.microsoft.com/office/drawing/2016/11/main" r:id="rId5"/>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E180-132C-4C6C-ABA9-82B0E295ACCC}"/>
              </a:ext>
            </a:extLst>
          </p:cNvPr>
          <p:cNvSpPr>
            <a:spLocks noGrp="1"/>
          </p:cNvSpPr>
          <p:nvPr>
            <p:ph type="ctrTitle"/>
          </p:nvPr>
        </p:nvSpPr>
        <p:spPr>
          <a:xfrm>
            <a:off x="0" y="101601"/>
            <a:ext cx="12192000" cy="2113279"/>
          </a:xfrm>
        </p:spPr>
        <p:txBody>
          <a:bodyPr>
            <a:normAutofit/>
          </a:bodyPr>
          <a:lstStyle/>
          <a:p>
            <a:r>
              <a:rPr lang="en-US" sz="13000" b="1" dirty="0" err="1">
                <a:solidFill>
                  <a:schemeClr val="bg1"/>
                </a:solidFill>
                <a:latin typeface="Caviar Dreams" panose="020B0402020204020504" pitchFamily="34" charset="0"/>
              </a:rPr>
              <a:t>Temthéqi</a:t>
            </a:r>
            <a:endParaRPr lang="en-US" sz="13000" b="1" dirty="0">
              <a:solidFill>
                <a:schemeClr val="bg1"/>
              </a:solidFill>
              <a:latin typeface="Caviar Dreams" panose="020B0402020204020504" pitchFamily="34" charset="0"/>
            </a:endParaRPr>
          </a:p>
        </p:txBody>
      </p:sp>
      <p:sp>
        <p:nvSpPr>
          <p:cNvPr id="3" name="Subtitle 2">
            <a:extLst>
              <a:ext uri="{FF2B5EF4-FFF2-40B4-BE49-F238E27FC236}">
                <a16:creationId xmlns:a16="http://schemas.microsoft.com/office/drawing/2014/main" id="{9E495C52-1D21-4709-96C1-143F18C6A77E}"/>
              </a:ext>
            </a:extLst>
          </p:cNvPr>
          <p:cNvSpPr>
            <a:spLocks noGrp="1"/>
          </p:cNvSpPr>
          <p:nvPr>
            <p:ph type="subTitle" idx="1"/>
          </p:nvPr>
        </p:nvSpPr>
        <p:spPr>
          <a:xfrm>
            <a:off x="0" y="4287520"/>
            <a:ext cx="12192000" cy="2570479"/>
          </a:xfrm>
        </p:spPr>
        <p:txBody>
          <a:bodyPr>
            <a:normAutofit/>
          </a:bodyPr>
          <a:lstStyle/>
          <a:p>
            <a:r>
              <a:rPr lang="en-US" sz="4800" b="1" dirty="0">
                <a:solidFill>
                  <a:schemeClr val="bg1"/>
                </a:solidFill>
                <a:latin typeface="Baskerville Old Face" panose="02020602080505020303" pitchFamily="18" charset="0"/>
              </a:rPr>
              <a:t>time of the sockeye</a:t>
            </a:r>
          </a:p>
        </p:txBody>
      </p:sp>
      <p:pic>
        <p:nvPicPr>
          <p:cNvPr id="4" name="Recording (8)">
            <a:hlinkClick r:id="" action="ppaction://media"/>
            <a:extLst>
              <a:ext uri="{FF2B5EF4-FFF2-40B4-BE49-F238E27FC236}">
                <a16:creationId xmlns:a16="http://schemas.microsoft.com/office/drawing/2014/main" id="{BB76E44C-5C84-4D19-802B-88E9F15C9CF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94400" y="6273800"/>
            <a:ext cx="406400" cy="40640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05690ED7-FBE9-4557-BE08-DB7DC33867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0681" y="5638630"/>
            <a:ext cx="1381318" cy="1219370"/>
          </a:xfrm>
          <a:prstGeom prst="rect">
            <a:avLst/>
          </a:prstGeom>
        </p:spPr>
      </p:pic>
    </p:spTree>
    <p:extLst>
      <p:ext uri="{BB962C8B-B14F-4D97-AF65-F5344CB8AC3E}">
        <p14:creationId xmlns:p14="http://schemas.microsoft.com/office/powerpoint/2010/main" val="321279841"/>
      </p:ext>
    </p:extLst>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extLst>
              <a:ext uri="{837473B0-CC2E-450A-ABE3-18F120FF3D39}">
                <a1611:picAttrSrcUrl xmlns:a1611="http://schemas.microsoft.com/office/drawing/2016/11/main" r:id="rId5"/>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F8E14-9699-4C65-9401-A290D604B7AF}"/>
              </a:ext>
            </a:extLst>
          </p:cNvPr>
          <p:cNvSpPr>
            <a:spLocks noGrp="1"/>
          </p:cNvSpPr>
          <p:nvPr>
            <p:ph type="ctrTitle"/>
          </p:nvPr>
        </p:nvSpPr>
        <p:spPr>
          <a:xfrm>
            <a:off x="0" y="101601"/>
            <a:ext cx="12192000" cy="1838959"/>
          </a:xfrm>
        </p:spPr>
        <p:txBody>
          <a:bodyPr>
            <a:noAutofit/>
          </a:bodyPr>
          <a:lstStyle/>
          <a:p>
            <a:r>
              <a:rPr lang="en-US" sz="12000" b="1" dirty="0">
                <a:solidFill>
                  <a:schemeClr val="bg2">
                    <a:lumMod val="40000"/>
                    <a:lumOff val="60000"/>
                  </a:schemeClr>
                </a:solidFill>
                <a:latin typeface="Caviar Dreams" panose="020B0402020204020504" pitchFamily="34" charset="0"/>
              </a:rPr>
              <a:t>Temkw’ó:lexw</a:t>
            </a:r>
          </a:p>
        </p:txBody>
      </p:sp>
      <p:sp>
        <p:nvSpPr>
          <p:cNvPr id="3" name="Subtitle 2">
            <a:extLst>
              <a:ext uri="{FF2B5EF4-FFF2-40B4-BE49-F238E27FC236}">
                <a16:creationId xmlns:a16="http://schemas.microsoft.com/office/drawing/2014/main" id="{4AB37592-6833-44B0-A554-2B8D7F829C61}"/>
              </a:ext>
            </a:extLst>
          </p:cNvPr>
          <p:cNvSpPr>
            <a:spLocks noGrp="1"/>
          </p:cNvSpPr>
          <p:nvPr>
            <p:ph type="subTitle" idx="1"/>
          </p:nvPr>
        </p:nvSpPr>
        <p:spPr>
          <a:xfrm>
            <a:off x="0" y="4582161"/>
            <a:ext cx="12192000" cy="1767840"/>
          </a:xfrm>
        </p:spPr>
        <p:txBody>
          <a:bodyPr>
            <a:noAutofit/>
          </a:bodyPr>
          <a:lstStyle/>
          <a:p>
            <a:r>
              <a:rPr lang="en-US" sz="4800" b="1" dirty="0">
                <a:solidFill>
                  <a:schemeClr val="bg2">
                    <a:lumMod val="40000"/>
                    <a:lumOff val="60000"/>
                  </a:schemeClr>
                </a:solidFill>
                <a:latin typeface="Baskerville Old Face" panose="02020602080505020303" pitchFamily="18" charset="0"/>
              </a:rPr>
              <a:t>dog salmon time</a:t>
            </a:r>
          </a:p>
        </p:txBody>
      </p:sp>
      <p:pic>
        <p:nvPicPr>
          <p:cNvPr id="4" name="Recording (9)">
            <a:hlinkClick r:id="" action="ppaction://media"/>
            <a:extLst>
              <a:ext uri="{FF2B5EF4-FFF2-40B4-BE49-F238E27FC236}">
                <a16:creationId xmlns:a16="http://schemas.microsoft.com/office/drawing/2014/main" id="{EA157398-E6B9-4806-9062-9E9209D14F5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6349999"/>
            <a:ext cx="406400" cy="40640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B0197D25-6563-457D-9772-D0E9356A22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0681" y="5638630"/>
            <a:ext cx="1381318" cy="1219370"/>
          </a:xfrm>
          <a:prstGeom prst="rect">
            <a:avLst/>
          </a:prstGeom>
        </p:spPr>
      </p:pic>
    </p:spTree>
    <p:extLst>
      <p:ext uri="{BB962C8B-B14F-4D97-AF65-F5344CB8AC3E}">
        <p14:creationId xmlns:p14="http://schemas.microsoft.com/office/powerpoint/2010/main" val="1333622446"/>
      </p:ext>
    </p:extLst>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262F4-AD6A-4B28-B6CD-C15550B058A1}"/>
              </a:ext>
            </a:extLst>
          </p:cNvPr>
          <p:cNvSpPr>
            <a:spLocks noGrp="1"/>
          </p:cNvSpPr>
          <p:nvPr>
            <p:ph type="title"/>
          </p:nvPr>
        </p:nvSpPr>
        <p:spPr>
          <a:xfrm>
            <a:off x="913775" y="618517"/>
            <a:ext cx="10364451" cy="5934683"/>
          </a:xfrm>
          <a:blipFill>
            <a:blip r:embed="rId2">
              <a:extLst>
                <a:ext uri="{837473B0-CC2E-450A-ABE3-18F120FF3D39}">
                  <a1611:picAttrSrcUrl xmlns:a1611="http://schemas.microsoft.com/office/drawing/2016/11/main" r:id="rId3"/>
                </a:ext>
              </a:extLst>
            </a:blip>
            <a:stretch>
              <a:fillRect/>
            </a:stretch>
          </a:blipFill>
        </p:spPr>
        <p:txBody>
          <a:bodyPr>
            <a:normAutofit/>
          </a:bodyPr>
          <a:lstStyle/>
          <a:p>
            <a:r>
              <a:rPr lang="en-US" sz="4400" dirty="0">
                <a:latin typeface="Baskerville Old Face" panose="02020602080505020303" pitchFamily="18" charset="0"/>
              </a:rPr>
              <a:t>Acknowledgement </a:t>
            </a:r>
            <a:br>
              <a:rPr lang="en-US" sz="2800" dirty="0">
                <a:latin typeface="Baskerville Old Face" panose="02020602080505020303" pitchFamily="18" charset="0"/>
              </a:rPr>
            </a:br>
            <a:br>
              <a:rPr lang="en-US" sz="2800" dirty="0">
                <a:latin typeface="Baskerville Old Face" panose="02020602080505020303" pitchFamily="18" charset="0"/>
              </a:rPr>
            </a:br>
            <a:br>
              <a:rPr lang="en-US" sz="2800" dirty="0">
                <a:latin typeface="Baskerville Old Face" panose="02020602080505020303" pitchFamily="18" charset="0"/>
              </a:rPr>
            </a:br>
            <a:br>
              <a:rPr lang="en-US" sz="2800" dirty="0">
                <a:latin typeface="Baskerville Old Face" panose="02020602080505020303" pitchFamily="18" charset="0"/>
              </a:rPr>
            </a:br>
            <a:r>
              <a:rPr lang="en-US" sz="2800" dirty="0">
                <a:latin typeface="Baskerville Old Face" panose="02020602080505020303" pitchFamily="18" charset="0"/>
              </a:rPr>
              <a:t>I would like to acknowledge we are on the traditional and unseeded territories of the Matsqui and Sumas Nations. These people are part of the Sto:lo First Nations. These people have lived here for over 10,000 years. Let us learn together about their teachings with open hearts.</a:t>
            </a:r>
            <a:br>
              <a:rPr lang="en-US" dirty="0"/>
            </a:br>
            <a:br>
              <a:rPr lang="en-US" dirty="0"/>
            </a:br>
            <a:r>
              <a:rPr lang="en-US" sz="1800" dirty="0">
                <a:solidFill>
                  <a:schemeClr val="bg1"/>
                </a:solidFill>
                <a:latin typeface="Baskerville Old Face" panose="02020602080505020303" pitchFamily="18" charset="0"/>
              </a:rPr>
              <a:t>Made by: Shae Boone</a:t>
            </a:r>
            <a:br>
              <a:rPr lang="en-US" sz="1800" dirty="0">
                <a:solidFill>
                  <a:schemeClr val="bg1"/>
                </a:solidFill>
                <a:latin typeface="Baskerville Old Face" panose="02020602080505020303" pitchFamily="18" charset="0"/>
              </a:rPr>
            </a:br>
            <a:r>
              <a:rPr lang="en-US" sz="1800" dirty="0">
                <a:solidFill>
                  <a:schemeClr val="bg1"/>
                </a:solidFill>
                <a:latin typeface="Baskerville Old Face" panose="02020602080505020303" pitchFamily="18" charset="0"/>
              </a:rPr>
              <a:t> Voice recording : Leanne </a:t>
            </a:r>
            <a:r>
              <a:rPr lang="en-US" sz="1800" dirty="0" err="1">
                <a:solidFill>
                  <a:schemeClr val="bg1"/>
                </a:solidFill>
                <a:latin typeface="Baskerville Old Face" panose="02020602080505020303" pitchFamily="18" charset="0"/>
              </a:rPr>
              <a:t>JuliAn</a:t>
            </a:r>
            <a:endParaRPr lang="en-US" dirty="0"/>
          </a:p>
        </p:txBody>
      </p:sp>
      <p:pic>
        <p:nvPicPr>
          <p:cNvPr id="3" name="Picture 2" descr="A picture containing drawing&#10;&#10;Description automatically generated">
            <a:extLst>
              <a:ext uri="{FF2B5EF4-FFF2-40B4-BE49-F238E27FC236}">
                <a16:creationId xmlns:a16="http://schemas.microsoft.com/office/drawing/2014/main" id="{20EC6829-8245-49C1-A66F-5F6D5A68CF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0681" y="5638630"/>
            <a:ext cx="1381318" cy="1219370"/>
          </a:xfrm>
          <a:prstGeom prst="rect">
            <a:avLst/>
          </a:prstGeom>
        </p:spPr>
      </p:pic>
    </p:spTree>
    <p:extLst>
      <p:ext uri="{BB962C8B-B14F-4D97-AF65-F5344CB8AC3E}">
        <p14:creationId xmlns:p14="http://schemas.microsoft.com/office/powerpoint/2010/main" val="2745112152"/>
      </p:ext>
    </p:extLst>
  </p:cSld>
  <p:clrMapOvr>
    <a:masterClrMapping/>
  </p:clrMapOvr>
  <mc:AlternateContent xmlns:mc="http://schemas.openxmlformats.org/markup-compatibility/2006" xmlns:p14="http://schemas.microsoft.com/office/powerpoint/2010/main">
    <mc:Choice Requires="p14">
      <p:transition spd="slow" p14:dur="2000" advClick="0" advTm="21000">
        <p:split orient="vert"/>
      </p:transition>
    </mc:Choice>
    <mc:Fallback xmlns="">
      <p:transition spd="slow" advClick="0" advTm="2100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91192-76AC-4555-B90D-50F77C102134}"/>
              </a:ext>
            </a:extLst>
          </p:cNvPr>
          <p:cNvSpPr>
            <a:spLocks noGrp="1"/>
          </p:cNvSpPr>
          <p:nvPr>
            <p:ph type="ctrTitle"/>
          </p:nvPr>
        </p:nvSpPr>
        <p:spPr>
          <a:xfrm>
            <a:off x="782320" y="3057524"/>
            <a:ext cx="10607040" cy="3609976"/>
          </a:xfrm>
        </p:spPr>
        <p:txBody>
          <a:bodyPr>
            <a:noAutofit/>
          </a:bodyPr>
          <a:lstStyle/>
          <a:p>
            <a:r>
              <a:rPr lang="en-US" sz="2200" b="1" cap="none" dirty="0">
                <a:solidFill>
                  <a:srgbClr val="FFFFFF"/>
                </a:solidFill>
                <a:latin typeface="Perpetua Titling MT" panose="02020502060505020804" pitchFamily="18" charset="0"/>
              </a:rPr>
              <a:t>The </a:t>
            </a:r>
            <a:r>
              <a:rPr lang="en-US" sz="2200" b="1" cap="none" dirty="0" err="1">
                <a:solidFill>
                  <a:srgbClr val="FFFFFF"/>
                </a:solidFill>
                <a:latin typeface="Perpetua Titling MT" panose="02020502060505020804" pitchFamily="18" charset="0"/>
              </a:rPr>
              <a:t>sto</a:t>
            </a:r>
            <a:r>
              <a:rPr lang="en-US" sz="2200" b="1" cap="none" dirty="0">
                <a:solidFill>
                  <a:srgbClr val="FFFFFF"/>
                </a:solidFill>
                <a:latin typeface="Perpetua Titling MT" panose="02020502060505020804" pitchFamily="18" charset="0"/>
              </a:rPr>
              <a:t>: lo people</a:t>
            </a:r>
            <a:br>
              <a:rPr lang="en-US" sz="2200" b="1" cap="none" dirty="0">
                <a:solidFill>
                  <a:srgbClr val="FFFFFF"/>
                </a:solidFill>
                <a:latin typeface="Perpetua Titling MT" panose="02020502060505020804" pitchFamily="18" charset="0"/>
              </a:rPr>
            </a:br>
            <a:r>
              <a:rPr lang="en-US" sz="2200" b="1" cap="none" dirty="0">
                <a:solidFill>
                  <a:srgbClr val="FFFFFF"/>
                </a:solidFill>
                <a:latin typeface="Perpetua Titling MT" panose="02020502060505020804" pitchFamily="18" charset="0"/>
              </a:rPr>
              <a:t> relied on nature to tell them what time of the year it was. Each transition changed when the earth and the animals  physically showed the </a:t>
            </a:r>
            <a:r>
              <a:rPr lang="en-US" sz="2200" b="1" cap="none" dirty="0" err="1">
                <a:solidFill>
                  <a:srgbClr val="FFFFFF"/>
                </a:solidFill>
                <a:latin typeface="Perpetua Titling MT" panose="02020502060505020804" pitchFamily="18" charset="0"/>
              </a:rPr>
              <a:t>sto</a:t>
            </a:r>
            <a:r>
              <a:rPr lang="en-US" sz="2200" b="1" cap="none" dirty="0">
                <a:solidFill>
                  <a:srgbClr val="FFFFFF"/>
                </a:solidFill>
                <a:latin typeface="Perpetua Titling MT" panose="02020502060505020804" pitchFamily="18" charset="0"/>
              </a:rPr>
              <a:t>: lo people, </a:t>
            </a:r>
            <a:br>
              <a:rPr lang="en-US" sz="2200" b="1" cap="none" dirty="0">
                <a:solidFill>
                  <a:srgbClr val="FFFFFF"/>
                </a:solidFill>
                <a:latin typeface="Perpetua Titling MT" panose="02020502060505020804" pitchFamily="18" charset="0"/>
              </a:rPr>
            </a:br>
            <a:r>
              <a:rPr lang="en-US" sz="2200" b="1" cap="none" dirty="0">
                <a:solidFill>
                  <a:srgbClr val="FFFFFF"/>
                </a:solidFill>
                <a:latin typeface="Perpetua Titling MT" panose="02020502060505020804" pitchFamily="18" charset="0"/>
              </a:rPr>
              <a:t>it is time! </a:t>
            </a:r>
            <a:br>
              <a:rPr lang="en-US" sz="2200" b="1" cap="none" dirty="0">
                <a:solidFill>
                  <a:srgbClr val="FFFFFF"/>
                </a:solidFill>
                <a:latin typeface="Perpetua Titling MT" panose="02020502060505020804" pitchFamily="18" charset="0"/>
              </a:rPr>
            </a:br>
            <a:r>
              <a:rPr lang="en-US" sz="2200" b="1" cap="none" dirty="0">
                <a:solidFill>
                  <a:srgbClr val="FFFFFF"/>
                </a:solidFill>
                <a:latin typeface="Perpetua Titling MT" panose="02020502060505020804" pitchFamily="18" charset="0"/>
              </a:rPr>
              <a:t>Not by using math and numbers like our calendars do today!</a:t>
            </a:r>
            <a:br>
              <a:rPr lang="en-US" sz="2200" b="1" cap="none" dirty="0">
                <a:solidFill>
                  <a:srgbClr val="FFFFFF"/>
                </a:solidFill>
                <a:latin typeface="Perpetua Titling MT" panose="02020502060505020804" pitchFamily="18" charset="0"/>
              </a:rPr>
            </a:br>
            <a:r>
              <a:rPr lang="en-US" sz="2200" b="1" cap="none" dirty="0">
                <a:solidFill>
                  <a:srgbClr val="FFFFFF"/>
                </a:solidFill>
                <a:latin typeface="Perpetua Titling MT" panose="02020502060505020804" pitchFamily="18" charset="0"/>
              </a:rPr>
              <a:t>This is why it was so important for the people to respect and take care of nature, and all creatures who lived in it. So they </a:t>
            </a:r>
            <a:r>
              <a:rPr lang="en-US" sz="2200" b="1" cap="none">
                <a:solidFill>
                  <a:srgbClr val="FFFFFF"/>
                </a:solidFill>
                <a:latin typeface="Perpetua Titling MT" panose="02020502060505020804" pitchFamily="18" charset="0"/>
              </a:rPr>
              <a:t>didn’t disturb </a:t>
            </a:r>
            <a:br>
              <a:rPr lang="en-US" sz="2200" b="1" cap="none">
                <a:solidFill>
                  <a:srgbClr val="FFFFFF"/>
                </a:solidFill>
                <a:latin typeface="Perpetua Titling MT" panose="02020502060505020804" pitchFamily="18" charset="0"/>
              </a:rPr>
            </a:br>
            <a:r>
              <a:rPr lang="en-US" sz="2200" b="1" cap="none">
                <a:solidFill>
                  <a:srgbClr val="FFFFFF"/>
                </a:solidFill>
                <a:latin typeface="Perpetua Titling MT" panose="02020502060505020804" pitchFamily="18" charset="0"/>
              </a:rPr>
              <a:t>the </a:t>
            </a:r>
            <a:r>
              <a:rPr lang="en-US" sz="2200" b="1" cap="none" dirty="0">
                <a:solidFill>
                  <a:srgbClr val="FFFFFF"/>
                </a:solidFill>
                <a:latin typeface="Perpetua Titling MT" panose="02020502060505020804" pitchFamily="18" charset="0"/>
              </a:rPr>
              <a:t>balance of the earth. </a:t>
            </a:r>
          </a:p>
        </p:txBody>
      </p:sp>
      <p:pic>
        <p:nvPicPr>
          <p:cNvPr id="3" name="Picture 2" descr="A picture containing drawing&#10;&#10;Description automatically generated">
            <a:extLst>
              <a:ext uri="{FF2B5EF4-FFF2-40B4-BE49-F238E27FC236}">
                <a16:creationId xmlns:a16="http://schemas.microsoft.com/office/drawing/2014/main" id="{C19D2E8A-27DC-4B96-98A2-AE8E354E7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0681" y="5638630"/>
            <a:ext cx="1381318" cy="1219370"/>
          </a:xfrm>
          <a:prstGeom prst="rect">
            <a:avLst/>
          </a:prstGeom>
        </p:spPr>
      </p:pic>
    </p:spTree>
    <p:extLst>
      <p:ext uri="{BB962C8B-B14F-4D97-AF65-F5344CB8AC3E}">
        <p14:creationId xmlns:p14="http://schemas.microsoft.com/office/powerpoint/2010/main" val="2565352213"/>
      </p:ext>
    </p:extLst>
  </p:cSld>
  <p:clrMapOvr>
    <a:masterClrMapping/>
  </p:clrMapOvr>
  <mc:AlternateContent xmlns:mc="http://schemas.openxmlformats.org/markup-compatibility/2006" xmlns:p14="http://schemas.microsoft.com/office/powerpoint/2010/main">
    <mc:Choice Requires="p14">
      <p:transition spd="slow" p14:dur="3000" advClick="0" advTm="26000">
        <p14:reveal/>
      </p:transition>
    </mc:Choice>
    <mc:Fallback xmlns="">
      <p:transition spd="slow" advClick="0" advTm="26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43C4-88C0-4BFC-AD51-AD156456F304}"/>
              </a:ext>
            </a:extLst>
          </p:cNvPr>
          <p:cNvSpPr>
            <a:spLocks noGrp="1"/>
          </p:cNvSpPr>
          <p:nvPr>
            <p:ph type="ctrTitle"/>
          </p:nvPr>
        </p:nvSpPr>
        <p:spPr>
          <a:xfrm>
            <a:off x="0" y="447041"/>
            <a:ext cx="12090400" cy="2367279"/>
          </a:xfrm>
        </p:spPr>
        <p:txBody>
          <a:bodyPr>
            <a:normAutofit/>
          </a:bodyPr>
          <a:lstStyle/>
          <a:p>
            <a:r>
              <a:rPr lang="en-US" sz="13000" b="1" dirty="0">
                <a:solidFill>
                  <a:schemeClr val="bg1"/>
                </a:solidFill>
                <a:latin typeface="Caviar Dreams" panose="020B0402020204020504" pitchFamily="34" charset="0"/>
              </a:rPr>
              <a:t>Tempó:kw</a:t>
            </a:r>
          </a:p>
        </p:txBody>
      </p:sp>
      <p:sp>
        <p:nvSpPr>
          <p:cNvPr id="3" name="Subtitle 2">
            <a:extLst>
              <a:ext uri="{FF2B5EF4-FFF2-40B4-BE49-F238E27FC236}">
                <a16:creationId xmlns:a16="http://schemas.microsoft.com/office/drawing/2014/main" id="{35B24680-FF24-44FF-9352-6B0BB4A25446}"/>
              </a:ext>
            </a:extLst>
          </p:cNvPr>
          <p:cNvSpPr>
            <a:spLocks noGrp="1"/>
          </p:cNvSpPr>
          <p:nvPr>
            <p:ph type="subTitle" idx="1"/>
          </p:nvPr>
        </p:nvSpPr>
        <p:spPr>
          <a:xfrm>
            <a:off x="0" y="4043680"/>
            <a:ext cx="12090400" cy="1849119"/>
          </a:xfrm>
        </p:spPr>
        <p:txBody>
          <a:bodyPr>
            <a:noAutofit/>
          </a:bodyPr>
          <a:lstStyle/>
          <a:p>
            <a:r>
              <a:rPr lang="en-US" sz="4000" dirty="0">
                <a:solidFill>
                  <a:schemeClr val="bg1"/>
                </a:solidFill>
                <a:latin typeface="Baskerville Old Face" panose="02020602080505020303" pitchFamily="18" charset="0"/>
              </a:rPr>
              <a:t>a time to smoke Chehalis Spring salmon</a:t>
            </a:r>
          </a:p>
        </p:txBody>
      </p:sp>
      <p:pic>
        <p:nvPicPr>
          <p:cNvPr id="4" name="Recording (10)">
            <a:hlinkClick r:id="" action="ppaction://media"/>
            <a:extLst>
              <a:ext uri="{FF2B5EF4-FFF2-40B4-BE49-F238E27FC236}">
                <a16:creationId xmlns:a16="http://schemas.microsoft.com/office/drawing/2014/main" id="{D45E943C-0F67-45DA-A1B5-FD187019EED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5857240"/>
            <a:ext cx="406400" cy="40640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250FFD00-F999-4E9D-AD29-D94B46AEF3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0681" y="5638630"/>
            <a:ext cx="1381318" cy="1219370"/>
          </a:xfrm>
          <a:prstGeom prst="rect">
            <a:avLst/>
          </a:prstGeom>
        </p:spPr>
      </p:pic>
    </p:spTree>
    <p:extLst>
      <p:ext uri="{BB962C8B-B14F-4D97-AF65-F5344CB8AC3E}">
        <p14:creationId xmlns:p14="http://schemas.microsoft.com/office/powerpoint/2010/main" val="2900265380"/>
      </p:ext>
    </p:extLst>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extLst>
              <a:ext uri="{837473B0-CC2E-450A-ABE3-18F120FF3D39}">
                <a1611:picAttrSrcUrl xmlns:a1611="http://schemas.microsoft.com/office/drawing/2016/11/main" r:id="rId5"/>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662F-7044-4564-8249-FB161F7BF8D0}"/>
              </a:ext>
            </a:extLst>
          </p:cNvPr>
          <p:cNvSpPr>
            <a:spLocks noGrp="1"/>
          </p:cNvSpPr>
          <p:nvPr>
            <p:ph type="ctrTitle"/>
          </p:nvPr>
        </p:nvSpPr>
        <p:spPr>
          <a:xfrm>
            <a:off x="0" y="193041"/>
            <a:ext cx="12192000" cy="1940559"/>
          </a:xfrm>
        </p:spPr>
        <p:txBody>
          <a:bodyPr>
            <a:noAutofit/>
          </a:bodyPr>
          <a:lstStyle/>
          <a:p>
            <a:r>
              <a:rPr lang="en-US" sz="13000" b="1" dirty="0">
                <a:solidFill>
                  <a:schemeClr val="bg1"/>
                </a:solidFill>
                <a:latin typeface="Caviar Dreams" panose="020B0402020204020504" pitchFamily="34" charset="0"/>
              </a:rPr>
              <a:t>Xets’ō:westel</a:t>
            </a:r>
          </a:p>
        </p:txBody>
      </p:sp>
      <p:sp>
        <p:nvSpPr>
          <p:cNvPr id="3" name="Subtitle 2">
            <a:extLst>
              <a:ext uri="{FF2B5EF4-FFF2-40B4-BE49-F238E27FC236}">
                <a16:creationId xmlns:a16="http://schemas.microsoft.com/office/drawing/2014/main" id="{31893B15-5F60-49BE-80BC-84E5CA561CE1}"/>
              </a:ext>
            </a:extLst>
          </p:cNvPr>
          <p:cNvSpPr>
            <a:spLocks noGrp="1"/>
          </p:cNvSpPr>
          <p:nvPr>
            <p:ph type="subTitle" idx="1"/>
          </p:nvPr>
        </p:nvSpPr>
        <p:spPr>
          <a:xfrm>
            <a:off x="71120" y="3068320"/>
            <a:ext cx="11927840" cy="2189479"/>
          </a:xfrm>
        </p:spPr>
        <p:txBody>
          <a:bodyPr>
            <a:noAutofit/>
          </a:bodyPr>
          <a:lstStyle/>
          <a:p>
            <a:r>
              <a:rPr lang="en-US" sz="4800" b="1" dirty="0">
                <a:solidFill>
                  <a:schemeClr val="bg1">
                    <a:lumMod val="95000"/>
                  </a:schemeClr>
                </a:solidFill>
                <a:latin typeface="Baskerville Old Face" panose="02020602080505020303" pitchFamily="18" charset="0"/>
              </a:rPr>
              <a:t>time to put away paddles, canoes &amp; fishing gear</a:t>
            </a:r>
          </a:p>
        </p:txBody>
      </p:sp>
      <p:pic>
        <p:nvPicPr>
          <p:cNvPr id="6" name="Recording (11)">
            <a:hlinkClick r:id="" action="ppaction://media"/>
            <a:extLst>
              <a:ext uri="{FF2B5EF4-FFF2-40B4-BE49-F238E27FC236}">
                <a16:creationId xmlns:a16="http://schemas.microsoft.com/office/drawing/2014/main" id="{C4DFF2D9-372F-4D74-86DD-E3FEC41B1E1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31840" y="5989319"/>
            <a:ext cx="406400" cy="40640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556EC2B9-D513-4F2C-AD77-69D4DF0A12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0681" y="5638630"/>
            <a:ext cx="1381318" cy="1219370"/>
          </a:xfrm>
          <a:prstGeom prst="rect">
            <a:avLst/>
          </a:prstGeom>
        </p:spPr>
      </p:pic>
    </p:spTree>
    <p:extLst>
      <p:ext uri="{BB962C8B-B14F-4D97-AF65-F5344CB8AC3E}">
        <p14:creationId xmlns:p14="http://schemas.microsoft.com/office/powerpoint/2010/main" val="2423381677"/>
      </p:ext>
    </p:extLst>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2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extLst>
              <a:ext uri="{837473B0-CC2E-450A-ABE3-18F120FF3D39}">
                <a1611:picAttrSrcUrl xmlns:a1611="http://schemas.microsoft.com/office/drawing/2016/11/main" r:id="rId5"/>
              </a:ext>
            </a:extLst>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5B1D1-1203-4ECF-8327-EAFA1CDD4A75}"/>
              </a:ext>
            </a:extLst>
          </p:cNvPr>
          <p:cNvSpPr>
            <a:spLocks noGrp="1"/>
          </p:cNvSpPr>
          <p:nvPr>
            <p:ph type="ctrTitle"/>
          </p:nvPr>
        </p:nvSpPr>
        <p:spPr>
          <a:xfrm>
            <a:off x="0" y="401320"/>
            <a:ext cx="12192000" cy="2463799"/>
          </a:xfrm>
        </p:spPr>
        <p:txBody>
          <a:bodyPr>
            <a:normAutofit/>
          </a:bodyPr>
          <a:lstStyle/>
          <a:p>
            <a:r>
              <a:rPr lang="en-US" sz="13000" b="1" dirty="0">
                <a:latin typeface="Caviar Dreams" panose="020B0402020204020504" pitchFamily="34" charset="0"/>
              </a:rPr>
              <a:t>Meqó:s</a:t>
            </a:r>
          </a:p>
        </p:txBody>
      </p:sp>
      <p:sp>
        <p:nvSpPr>
          <p:cNvPr id="3" name="Subtitle 2">
            <a:extLst>
              <a:ext uri="{FF2B5EF4-FFF2-40B4-BE49-F238E27FC236}">
                <a16:creationId xmlns:a16="http://schemas.microsoft.com/office/drawing/2014/main" id="{A4B5C65D-B161-4CE2-8E70-550B97914A43}"/>
              </a:ext>
            </a:extLst>
          </p:cNvPr>
          <p:cNvSpPr>
            <a:spLocks noGrp="1"/>
          </p:cNvSpPr>
          <p:nvPr>
            <p:ph type="subTitle" idx="1"/>
          </p:nvPr>
        </p:nvSpPr>
        <p:spPr>
          <a:xfrm>
            <a:off x="0" y="3886200"/>
            <a:ext cx="12192000" cy="2164080"/>
          </a:xfrm>
        </p:spPr>
        <p:txBody>
          <a:bodyPr>
            <a:normAutofit/>
          </a:bodyPr>
          <a:lstStyle/>
          <a:p>
            <a:r>
              <a:rPr lang="en-US" sz="4800" b="1" dirty="0">
                <a:solidFill>
                  <a:schemeClr val="tx1"/>
                </a:solidFill>
                <a:latin typeface="Baskerville Old Face" panose="02020602080505020303" pitchFamily="18" charset="0"/>
              </a:rPr>
              <a:t>When the snow falls</a:t>
            </a:r>
          </a:p>
        </p:txBody>
      </p:sp>
      <p:pic>
        <p:nvPicPr>
          <p:cNvPr id="4" name="Recording (12)">
            <a:hlinkClick r:id="" action="ppaction://media"/>
            <a:extLst>
              <a:ext uri="{FF2B5EF4-FFF2-40B4-BE49-F238E27FC236}">
                <a16:creationId xmlns:a16="http://schemas.microsoft.com/office/drawing/2014/main" id="{88A38E1E-28EE-4167-9E19-78FD6E196D3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6050280"/>
            <a:ext cx="406400" cy="40640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ECD18635-267D-4A4A-8590-FD5321C982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0681" y="5638630"/>
            <a:ext cx="1381318" cy="1219370"/>
          </a:xfrm>
          <a:prstGeom prst="rect">
            <a:avLst/>
          </a:prstGeom>
        </p:spPr>
      </p:pic>
    </p:spTree>
    <p:extLst>
      <p:ext uri="{BB962C8B-B14F-4D97-AF65-F5344CB8AC3E}">
        <p14:creationId xmlns:p14="http://schemas.microsoft.com/office/powerpoint/2010/main" val="1040814126"/>
      </p:ext>
    </p:extLst>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extLst>
              <a:ext uri="{837473B0-CC2E-450A-ABE3-18F120FF3D39}">
                <a1611:picAttrSrcUrl xmlns:a1611="http://schemas.microsoft.com/office/drawing/2016/11/main" r:id="rId5"/>
              </a:ext>
            </a:extLst>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1FFD7-C525-4CDA-AB46-1213C7FA5CD7}"/>
              </a:ext>
            </a:extLst>
          </p:cNvPr>
          <p:cNvSpPr>
            <a:spLocks noGrp="1"/>
          </p:cNvSpPr>
          <p:nvPr>
            <p:ph type="ctrTitle"/>
          </p:nvPr>
        </p:nvSpPr>
        <p:spPr>
          <a:xfrm>
            <a:off x="111760" y="1"/>
            <a:ext cx="12080240" cy="1869439"/>
          </a:xfrm>
        </p:spPr>
        <p:txBody>
          <a:bodyPr>
            <a:noAutofit/>
          </a:bodyPr>
          <a:lstStyle/>
          <a:p>
            <a:r>
              <a:rPr lang="en-US" sz="12000" b="1" dirty="0">
                <a:solidFill>
                  <a:srgbClr val="FFFF00"/>
                </a:solidFill>
                <a:latin typeface="Caviar Dreams" panose="020B0402020204020504" pitchFamily="34" charset="0"/>
              </a:rPr>
              <a:t>Peló:qes</a:t>
            </a:r>
          </a:p>
        </p:txBody>
      </p:sp>
      <p:sp>
        <p:nvSpPr>
          <p:cNvPr id="3" name="Subtitle 2">
            <a:extLst>
              <a:ext uri="{FF2B5EF4-FFF2-40B4-BE49-F238E27FC236}">
                <a16:creationId xmlns:a16="http://schemas.microsoft.com/office/drawing/2014/main" id="{8BC567E8-290B-4568-AABE-0F9EAB8EDC21}"/>
              </a:ext>
            </a:extLst>
          </p:cNvPr>
          <p:cNvSpPr>
            <a:spLocks noGrp="1"/>
          </p:cNvSpPr>
          <p:nvPr>
            <p:ph type="subTitle" idx="1"/>
          </p:nvPr>
        </p:nvSpPr>
        <p:spPr>
          <a:xfrm>
            <a:off x="111760" y="4094480"/>
            <a:ext cx="12080240" cy="2286000"/>
          </a:xfrm>
          <a:noFill/>
        </p:spPr>
        <p:txBody>
          <a:bodyPr>
            <a:noAutofit/>
          </a:bodyPr>
          <a:lstStyle/>
          <a:p>
            <a:r>
              <a:rPr lang="en-US" sz="4800" b="1" dirty="0">
                <a:solidFill>
                  <a:srgbClr val="FFFF00"/>
                </a:solidFill>
                <a:latin typeface="Baskerville Old Face" panose="02020602080505020303" pitchFamily="18" charset="0"/>
                <a:cs typeface="Vrinda" panose="020B0502040204020203" pitchFamily="34" charset="0"/>
              </a:rPr>
              <a:t>Torch season</a:t>
            </a:r>
          </a:p>
        </p:txBody>
      </p:sp>
      <p:pic>
        <p:nvPicPr>
          <p:cNvPr id="4" name="recording 1">
            <a:hlinkClick r:id="" action="ppaction://media"/>
            <a:extLst>
              <a:ext uri="{FF2B5EF4-FFF2-40B4-BE49-F238E27FC236}">
                <a16:creationId xmlns:a16="http://schemas.microsoft.com/office/drawing/2014/main" id="{414935CC-A8E7-4B1B-BE15-B6A07A48A03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48680" y="5974080"/>
            <a:ext cx="406400" cy="40640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C750A6E5-6735-447A-A067-5D4F6D9823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0681" y="5638630"/>
            <a:ext cx="1381318" cy="1219370"/>
          </a:xfrm>
          <a:prstGeom prst="rect">
            <a:avLst/>
          </a:prstGeom>
        </p:spPr>
      </p:pic>
    </p:spTree>
    <p:extLst>
      <p:ext uri="{BB962C8B-B14F-4D97-AF65-F5344CB8AC3E}">
        <p14:creationId xmlns:p14="http://schemas.microsoft.com/office/powerpoint/2010/main" val="1526856547"/>
      </p:ext>
    </p:extLst>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extLst>
              <a:ext uri="{837473B0-CC2E-450A-ABE3-18F120FF3D39}">
                <a1611:picAttrSrcUrl xmlns:a1611="http://schemas.microsoft.com/office/drawing/2016/11/main" r:id="rId5"/>
              </a:ext>
            </a:extLst>
          </a:blip>
          <a:srcRect/>
          <a:stretch>
            <a:fillRect t="-17000" b="-17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8D35D8-7C70-4989-82B1-3EB20E1008E4}"/>
              </a:ext>
            </a:extLst>
          </p:cNvPr>
          <p:cNvSpPr>
            <a:spLocks noGrp="1"/>
          </p:cNvSpPr>
          <p:nvPr>
            <p:ph type="ctrTitle"/>
          </p:nvPr>
        </p:nvSpPr>
        <p:spPr>
          <a:xfrm>
            <a:off x="132080" y="243840"/>
            <a:ext cx="11938000" cy="2336800"/>
          </a:xfrm>
        </p:spPr>
        <p:txBody>
          <a:bodyPr>
            <a:noAutofit/>
          </a:bodyPr>
          <a:lstStyle/>
          <a:p>
            <a:r>
              <a:rPr lang="en-US" sz="13000" b="1" dirty="0">
                <a:latin typeface="Caviar Dreams" panose="020B0402020204020504" pitchFamily="34" charset="0"/>
              </a:rPr>
              <a:t>Temtl’i:q’es</a:t>
            </a:r>
          </a:p>
        </p:txBody>
      </p:sp>
      <p:sp>
        <p:nvSpPr>
          <p:cNvPr id="5" name="Subtitle 4">
            <a:extLst>
              <a:ext uri="{FF2B5EF4-FFF2-40B4-BE49-F238E27FC236}">
                <a16:creationId xmlns:a16="http://schemas.microsoft.com/office/drawing/2014/main" id="{07FFC5CE-6863-4769-B902-68EFB6562915}"/>
              </a:ext>
            </a:extLst>
          </p:cNvPr>
          <p:cNvSpPr>
            <a:spLocks noGrp="1"/>
          </p:cNvSpPr>
          <p:nvPr>
            <p:ph type="subTitle" idx="1"/>
          </p:nvPr>
        </p:nvSpPr>
        <p:spPr>
          <a:xfrm>
            <a:off x="284480" y="4135120"/>
            <a:ext cx="11562080" cy="2001520"/>
          </a:xfrm>
        </p:spPr>
        <p:txBody>
          <a:bodyPr>
            <a:normAutofit/>
          </a:bodyPr>
          <a:lstStyle/>
          <a:p>
            <a:r>
              <a:rPr lang="en-US" sz="4800" b="1" dirty="0">
                <a:solidFill>
                  <a:schemeClr val="tx1"/>
                </a:solidFill>
                <a:latin typeface="Baskerville Old Face" panose="02020602080505020303" pitchFamily="18" charset="0"/>
              </a:rPr>
              <a:t>A time when ice forms</a:t>
            </a:r>
          </a:p>
        </p:txBody>
      </p:sp>
      <p:pic>
        <p:nvPicPr>
          <p:cNvPr id="2" name="Recording (2)">
            <a:hlinkClick r:id="" action="ppaction://media"/>
            <a:extLst>
              <a:ext uri="{FF2B5EF4-FFF2-40B4-BE49-F238E27FC236}">
                <a16:creationId xmlns:a16="http://schemas.microsoft.com/office/drawing/2014/main" id="{A7EAA354-41F6-487C-AD5B-9BFBE269E67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6136640"/>
            <a:ext cx="406400" cy="40640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D6ACA040-5CB8-41A3-99E1-C9A44A88CD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0681" y="5638630"/>
            <a:ext cx="1381318" cy="1219370"/>
          </a:xfrm>
          <a:prstGeom prst="rect">
            <a:avLst/>
          </a:prstGeom>
        </p:spPr>
      </p:pic>
    </p:spTree>
    <p:extLst>
      <p:ext uri="{BB962C8B-B14F-4D97-AF65-F5344CB8AC3E}">
        <p14:creationId xmlns:p14="http://schemas.microsoft.com/office/powerpoint/2010/main" val="2138046275"/>
      </p:ext>
    </p:extLst>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6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extLst>
              <a:ext uri="{837473B0-CC2E-450A-ABE3-18F120FF3D39}">
                <a1611:picAttrSrcUrl xmlns:a1611="http://schemas.microsoft.com/office/drawing/2016/11/main" r:id="rId5"/>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5474-B0D0-4B62-A6AA-04081E60445A}"/>
              </a:ext>
            </a:extLst>
          </p:cNvPr>
          <p:cNvSpPr>
            <a:spLocks noGrp="1"/>
          </p:cNvSpPr>
          <p:nvPr>
            <p:ph type="ctrTitle"/>
          </p:nvPr>
        </p:nvSpPr>
        <p:spPr>
          <a:xfrm>
            <a:off x="0" y="203201"/>
            <a:ext cx="12192000" cy="2153919"/>
          </a:xfrm>
        </p:spPr>
        <p:txBody>
          <a:bodyPr>
            <a:normAutofit/>
          </a:bodyPr>
          <a:lstStyle/>
          <a:p>
            <a:r>
              <a:rPr lang="en-US" sz="13000" b="1" dirty="0">
                <a:solidFill>
                  <a:schemeClr val="bg1"/>
                </a:solidFill>
                <a:latin typeface="Caviar Dreams"/>
              </a:rPr>
              <a:t>Soxwi:les</a:t>
            </a:r>
          </a:p>
        </p:txBody>
      </p:sp>
      <p:sp>
        <p:nvSpPr>
          <p:cNvPr id="3" name="Subtitle 2">
            <a:extLst>
              <a:ext uri="{FF2B5EF4-FFF2-40B4-BE49-F238E27FC236}">
                <a16:creationId xmlns:a16="http://schemas.microsoft.com/office/drawing/2014/main" id="{5001A1B1-A428-45BC-88E4-3707586234F6}"/>
              </a:ext>
            </a:extLst>
          </p:cNvPr>
          <p:cNvSpPr>
            <a:spLocks noGrp="1"/>
          </p:cNvSpPr>
          <p:nvPr>
            <p:ph type="subTitle" idx="1"/>
          </p:nvPr>
        </p:nvSpPr>
        <p:spPr>
          <a:xfrm>
            <a:off x="91440" y="4084320"/>
            <a:ext cx="12100560" cy="2773680"/>
          </a:xfrm>
        </p:spPr>
        <p:txBody>
          <a:bodyPr>
            <a:normAutofit/>
          </a:bodyPr>
          <a:lstStyle/>
          <a:p>
            <a:r>
              <a:rPr lang="en-US" sz="4800" dirty="0">
                <a:solidFill>
                  <a:schemeClr val="bg1"/>
                </a:solidFill>
                <a:latin typeface="Baskerville Old Face" panose="02020602080505020303" pitchFamily="18" charset="0"/>
              </a:rPr>
              <a:t>A Time when the grass grows</a:t>
            </a:r>
          </a:p>
          <a:p>
            <a:endParaRPr lang="en-US" sz="5400" dirty="0">
              <a:latin typeface="Baskerville Old Face" panose="02020602080505020303" pitchFamily="18" charset="0"/>
            </a:endParaRPr>
          </a:p>
        </p:txBody>
      </p:sp>
      <p:pic>
        <p:nvPicPr>
          <p:cNvPr id="4" name="1121">
            <a:hlinkClick r:id="" action="ppaction://media"/>
            <a:extLst>
              <a:ext uri="{FF2B5EF4-FFF2-40B4-BE49-F238E27FC236}">
                <a16:creationId xmlns:a16="http://schemas.microsoft.com/office/drawing/2014/main" id="{6842C32C-5A46-4AB0-B4D9-3AD63476EA1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216650" y="6045200"/>
            <a:ext cx="406400" cy="40640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E94FB836-943F-428F-98FD-522E63003D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0681" y="5638630"/>
            <a:ext cx="1381318" cy="1219370"/>
          </a:xfrm>
          <a:prstGeom prst="rect">
            <a:avLst/>
          </a:prstGeom>
        </p:spPr>
      </p:pic>
    </p:spTree>
    <p:extLst>
      <p:ext uri="{BB962C8B-B14F-4D97-AF65-F5344CB8AC3E}">
        <p14:creationId xmlns:p14="http://schemas.microsoft.com/office/powerpoint/2010/main" val="3595154905"/>
      </p:ext>
    </p:extLst>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9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10728</TotalTime>
  <Words>264</Words>
  <Application>Microsoft Office PowerPoint</Application>
  <PresentationFormat>Widescreen</PresentationFormat>
  <Paragraphs>29</Paragraphs>
  <Slides>16</Slides>
  <Notes>0</Notes>
  <HiddenSlides>0</HiddenSlides>
  <MMClips>13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Baskerville Old Face</vt:lpstr>
      <vt:lpstr>Caviar Dreams</vt:lpstr>
      <vt:lpstr>Perpetua Titling MT</vt:lpstr>
      <vt:lpstr>Tw Cen MT</vt:lpstr>
      <vt:lpstr>Droplet</vt:lpstr>
      <vt:lpstr>Syilólem           </vt:lpstr>
      <vt:lpstr>Acknowledgement     I would like to acknowledge we are on the traditional and unseeded territories of the Matsqui and Sumas Nations. These people are part of the Sto:lo First Nations. These people have lived here for over 10,000 years. Let us learn together about their teachings with open hearts.  Made by: Shae Boone  Voice recording : Leanne JuliAn</vt:lpstr>
      <vt:lpstr>The sto: lo people  relied on nature to tell them what time of the year it was. Each transition changed when the earth and the animals  physically showed the sto: lo people,  it is time!  Not by using math and numbers like our calendars do today! This is why it was so important for the people to respect and take care of nature, and all creatures who lived in it. So they didn’t disturb  the balance of the earth. </vt:lpstr>
      <vt:lpstr>Tempó:kw</vt:lpstr>
      <vt:lpstr>Xets’ō:westel</vt:lpstr>
      <vt:lpstr>Meqó:s</vt:lpstr>
      <vt:lpstr>Peló:qes</vt:lpstr>
      <vt:lpstr>Temtl’i:q’es</vt:lpstr>
      <vt:lpstr>Soxwi:les</vt:lpstr>
      <vt:lpstr>Welék’es</vt:lpstr>
      <vt:lpstr>temkwikwexel</vt:lpstr>
      <vt:lpstr>  Tem’elile</vt:lpstr>
      <vt:lpstr>Temt’á:mxw</vt:lpstr>
      <vt:lpstr>Temqwá:l</vt:lpstr>
      <vt:lpstr>Temthéqi</vt:lpstr>
      <vt:lpstr>Temkw’ó:lexw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Peló:qes</dc:title>
  <dc:creator>Carli Schroeder</dc:creator>
  <cp:lastModifiedBy>Stefani Warren</cp:lastModifiedBy>
  <cp:revision>52</cp:revision>
  <dcterms:created xsi:type="dcterms:W3CDTF">2019-10-24T18:48:09Z</dcterms:created>
  <dcterms:modified xsi:type="dcterms:W3CDTF">2020-11-24T18:36:05Z</dcterms:modified>
</cp:coreProperties>
</file>