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711"/>
            <a:ext cx="7086600" cy="181564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 Unicode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 Unicode MS"/>
              </a:defRPr>
            </a:lvl1pPr>
          </a:lstStyle>
          <a:p>
            <a:fld id="{760A3DF2-4C30-064E-B057-FFD542B36689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  <a:latin typeface="+mn-lt"/>
                <a:cs typeface="Arial Unicode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  <a:latin typeface="+mn-lt"/>
                <a:cs typeface="Arial Unicode MS"/>
              </a:defRPr>
            </a:lvl1pPr>
          </a:lstStyle>
          <a:p>
            <a:fld id="{EDC7BFC5-B68F-8D4D-869F-CC6E97309D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7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072"/>
            <a:ext cx="8229600" cy="12089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 Unicode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3214"/>
            <a:ext cx="8229600" cy="381294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626"/>
                </a:solidFill>
                <a:latin typeface="+mn-lt"/>
              </a:defRPr>
            </a:lvl1pPr>
            <a:lvl2pPr>
              <a:defRPr sz="2400">
                <a:solidFill>
                  <a:srgbClr val="595959"/>
                </a:solidFill>
                <a:latin typeface="+mn-lt"/>
              </a:defRPr>
            </a:lvl2pPr>
            <a:lvl3pPr>
              <a:defRPr>
                <a:solidFill>
                  <a:srgbClr val="595959"/>
                </a:solidFill>
                <a:latin typeface="+mn-lt"/>
              </a:defRPr>
            </a:lvl3pPr>
            <a:lvl4pPr>
              <a:defRPr>
                <a:solidFill>
                  <a:srgbClr val="595959"/>
                </a:solidFill>
                <a:latin typeface="+mn-lt"/>
              </a:defRPr>
            </a:lvl4pPr>
            <a:lvl5pPr>
              <a:defRPr>
                <a:solidFill>
                  <a:srgbClr val="595959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8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none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 Unicode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4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6929"/>
            <a:ext cx="4038600" cy="384923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626"/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6929"/>
            <a:ext cx="4038600" cy="384923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626"/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98072"/>
            <a:ext cx="8229600" cy="12089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/>
                <a:cs typeface="Arial Unicode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95160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262626"/>
                </a:solidFill>
                <a:latin typeface="+mn-lt"/>
                <a:cs typeface="Arial Unicode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21214"/>
            <a:ext cx="4040188" cy="330494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262626"/>
                </a:solidFill>
                <a:latin typeface="+mn-lt"/>
                <a:cs typeface="Arial Unicode MS"/>
              </a:defRPr>
            </a:lvl1pPr>
            <a:lvl2pPr>
              <a:defRPr sz="2000">
                <a:solidFill>
                  <a:srgbClr val="262626"/>
                </a:solidFill>
                <a:latin typeface="+mn-lt"/>
                <a:cs typeface="Arial Unicode MS"/>
              </a:defRPr>
            </a:lvl2pPr>
            <a:lvl3pPr>
              <a:defRPr sz="1800">
                <a:solidFill>
                  <a:srgbClr val="262626"/>
                </a:solidFill>
                <a:latin typeface="+mn-lt"/>
                <a:cs typeface="Arial Unicode MS"/>
              </a:defRPr>
            </a:lvl3pPr>
            <a:lvl4pPr>
              <a:defRPr sz="1600">
                <a:solidFill>
                  <a:srgbClr val="262626"/>
                </a:solidFill>
                <a:latin typeface="+mn-lt"/>
                <a:cs typeface="Arial Unicode MS"/>
              </a:defRPr>
            </a:lvl4pPr>
            <a:lvl5pPr>
              <a:defRPr sz="1600">
                <a:solidFill>
                  <a:srgbClr val="262626"/>
                </a:solidFill>
                <a:latin typeface="+mn-lt"/>
                <a:cs typeface="Arial Unicode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95160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 Unicode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21214"/>
            <a:ext cx="4041775" cy="330494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262626"/>
                </a:solidFill>
                <a:latin typeface="+mn-lt"/>
                <a:cs typeface="Arial Unicode MS"/>
              </a:defRPr>
            </a:lvl1pPr>
            <a:lvl2pPr>
              <a:defRPr sz="2000">
                <a:solidFill>
                  <a:srgbClr val="262626"/>
                </a:solidFill>
                <a:latin typeface="+mn-lt"/>
                <a:cs typeface="Arial Unicode MS"/>
              </a:defRPr>
            </a:lvl2pPr>
            <a:lvl3pPr>
              <a:defRPr sz="1800">
                <a:solidFill>
                  <a:srgbClr val="262626"/>
                </a:solidFill>
                <a:latin typeface="+mn-lt"/>
                <a:cs typeface="Arial Unicode MS"/>
              </a:defRPr>
            </a:lvl3pPr>
            <a:lvl4pPr>
              <a:defRPr sz="1600">
                <a:solidFill>
                  <a:srgbClr val="262626"/>
                </a:solidFill>
                <a:latin typeface="+mn-lt"/>
                <a:cs typeface="Arial Unicode MS"/>
              </a:defRPr>
            </a:lvl4pPr>
            <a:lvl5pPr>
              <a:defRPr sz="1600">
                <a:solidFill>
                  <a:srgbClr val="262626"/>
                </a:solidFill>
                <a:latin typeface="+mn-lt"/>
                <a:cs typeface="Arial Unicode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98072"/>
            <a:ext cx="8229600" cy="12089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 Unicode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1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98072"/>
            <a:ext cx="8229600" cy="12089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 Unicode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9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7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83321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600" b="1">
                <a:solidFill>
                  <a:srgbClr val="262626"/>
                </a:solidFill>
                <a:latin typeface="+mn-lt"/>
                <a:cs typeface="Arial Unicode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4075"/>
            <a:ext cx="5111750" cy="5272088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262626"/>
                </a:solidFill>
                <a:latin typeface="+mn-lt"/>
                <a:cs typeface="Arial Unicode MS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 Unicode MS"/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 Unicode MS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 Unicode MS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 Unicode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8929"/>
            <a:ext cx="3008313" cy="43572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62626"/>
                </a:solidFill>
                <a:latin typeface="+mn-lt"/>
                <a:cs typeface="Arial Unicode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29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 Unicode M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8529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  <a:cs typeface="Arial Unicode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8529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62626"/>
                </a:solidFill>
                <a:latin typeface="+mn-lt"/>
                <a:cs typeface="Arial Unicode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9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3DF2-4C30-064E-B057-FFD542B3668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7BFC5-B68F-8D4D-869F-CC6E97309DB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0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RBSS Grads of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Parent Meeting</a:t>
            </a:r>
          </a:p>
          <a:p>
            <a:r>
              <a:rPr lang="en-US" sz="4400" dirty="0"/>
              <a:t>September 22</a:t>
            </a:r>
            <a:r>
              <a:rPr lang="en-US" sz="4400" baseline="30000" dirty="0"/>
              <a:t>nd</a:t>
            </a:r>
            <a:r>
              <a:rPr lang="en-US" sz="4400" dirty="0"/>
              <a:t>, 6:30PM</a:t>
            </a:r>
          </a:p>
        </p:txBody>
      </p:sp>
    </p:spTree>
    <p:extLst>
      <p:ext uri="{BB962C8B-B14F-4D97-AF65-F5344CB8AC3E}">
        <p14:creationId xmlns:p14="http://schemas.microsoft.com/office/powerpoint/2010/main" val="93412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722A35-77F2-4347-3129-7E8D8778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to see?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ED683-D9BB-40A8-7BF0-0BC53F266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Mr. Lance Macdonald, Principal</a:t>
            </a:r>
          </a:p>
          <a:p>
            <a:r>
              <a:rPr lang="en-CA" dirty="0"/>
              <a:t>Mr. Travis Bell, Vice Principal A-K</a:t>
            </a:r>
          </a:p>
          <a:p>
            <a:pPr lvl="1"/>
            <a:r>
              <a:rPr lang="en-CA" dirty="0"/>
              <a:t>Mr. Lorne Bartlett, Counsellor A-K</a:t>
            </a:r>
          </a:p>
          <a:p>
            <a:pPr lvl="1"/>
            <a:r>
              <a:rPr lang="en-CA" dirty="0"/>
              <a:t>Mrs. Danae Hodgins, Counsellor A-K (on leave until Feb.)</a:t>
            </a:r>
          </a:p>
          <a:p>
            <a:r>
              <a:rPr lang="en-CA" dirty="0"/>
              <a:t>Mr. Andrew MacPhail, Vice Principal L-Z</a:t>
            </a:r>
          </a:p>
          <a:p>
            <a:pPr lvl="1"/>
            <a:r>
              <a:rPr lang="en-CA" dirty="0"/>
              <a:t>Mrs. Jennifer Crockett, Counsellor L-Z</a:t>
            </a:r>
          </a:p>
          <a:p>
            <a:pPr lvl="1"/>
            <a:r>
              <a:rPr lang="en-CA" dirty="0"/>
              <a:t>Mrs. Carla Campbell, Acting Principal, Abby Senior UFN</a:t>
            </a:r>
          </a:p>
          <a:p>
            <a:r>
              <a:rPr lang="en-CA" dirty="0"/>
              <a:t>Mr. Jeff Dods, Work Experience / District Careers</a:t>
            </a:r>
          </a:p>
        </p:txBody>
      </p:sp>
    </p:spTree>
    <p:extLst>
      <p:ext uri="{BB962C8B-B14F-4D97-AF65-F5344CB8AC3E}">
        <p14:creationId xmlns:p14="http://schemas.microsoft.com/office/powerpoint/2010/main" val="23241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52AB54-BA7C-FC7B-4A5C-A1D048FB9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informed!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3DB41F-E709-3419-4077-26A1AD1B9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Grad Google Classroom: 2ltgjyk</a:t>
            </a:r>
          </a:p>
          <a:p>
            <a:r>
              <a:rPr lang="en-CA" sz="4000" dirty="0"/>
              <a:t>RBSS Website </a:t>
            </a:r>
            <a:r>
              <a:rPr lang="en-CA" sz="4000" dirty="0">
                <a:sym typeface="Wingdings" panose="05000000000000000000" pitchFamily="2" charset="2"/>
              </a:rPr>
              <a:t>Students Grads</a:t>
            </a:r>
          </a:p>
          <a:p>
            <a:r>
              <a:rPr lang="en-CA" sz="4000" dirty="0">
                <a:sym typeface="Wingdings" panose="05000000000000000000" pitchFamily="2" charset="2"/>
              </a:rPr>
              <a:t>Instagram / Facebook</a:t>
            </a:r>
          </a:p>
          <a:p>
            <a:r>
              <a:rPr lang="en-CA" sz="4000" dirty="0" err="1">
                <a:sym typeface="Wingdings" panose="05000000000000000000" pitchFamily="2" charset="2"/>
              </a:rPr>
              <a:t>Synervoice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20663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543F5B-7E43-9BA8-112A-B3FE87DD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 Events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8EE856-9619-5A7E-969B-9B41F646A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Grad Cruise (Great event, 180 grads participated!)</a:t>
            </a:r>
          </a:p>
          <a:p>
            <a:r>
              <a:rPr lang="en-CA" dirty="0"/>
              <a:t>Grad Breakfast (December)</a:t>
            </a:r>
          </a:p>
          <a:p>
            <a:r>
              <a:rPr lang="en-CA" dirty="0"/>
              <a:t>Grad Lock-In (April 28</a:t>
            </a:r>
            <a:r>
              <a:rPr lang="en-CA" baseline="30000" dirty="0"/>
              <a:t>th</a:t>
            </a:r>
            <a:r>
              <a:rPr lang="en-CA" dirty="0"/>
              <a:t>, 5-11PM @ RBSS), $90.00</a:t>
            </a:r>
          </a:p>
          <a:p>
            <a:pPr lvl="1"/>
            <a:r>
              <a:rPr lang="en-CA" dirty="0"/>
              <a:t>PARENT-RUN, SCHOOL-SUPPORTED</a:t>
            </a:r>
          </a:p>
          <a:p>
            <a:r>
              <a:rPr lang="en-CA" dirty="0"/>
              <a:t>Convocation, Abbotsford Entertainment Centre TBC</a:t>
            </a:r>
          </a:p>
          <a:p>
            <a:pPr lvl="1"/>
            <a:r>
              <a:rPr lang="en-CA" dirty="0"/>
              <a:t>Cost increase…</a:t>
            </a:r>
          </a:p>
          <a:p>
            <a:r>
              <a:rPr lang="en-CA" dirty="0"/>
              <a:t>Grad BBQ (May-June)</a:t>
            </a:r>
          </a:p>
          <a:p>
            <a:r>
              <a:rPr lang="en-CA" dirty="0"/>
              <a:t>Prom, June 28</a:t>
            </a:r>
            <a:r>
              <a:rPr lang="en-CA" baseline="30000" dirty="0"/>
              <a:t>th</a:t>
            </a:r>
            <a:r>
              <a:rPr lang="en-CA" dirty="0"/>
              <a:t> @ Swan-e-Set, $130.00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481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F0618F-B667-4E2D-D92A-4AC9A0E3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‘stuff’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8272CE-3446-A57D-F5CD-0D142B968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3" y="2008094"/>
            <a:ext cx="8319247" cy="4118069"/>
          </a:xfrm>
        </p:spPr>
        <p:txBody>
          <a:bodyPr/>
          <a:lstStyle/>
          <a:p>
            <a:r>
              <a:rPr lang="en-CA" dirty="0"/>
              <a:t>Scholarship Info Night Sept. 27 7-8PM</a:t>
            </a:r>
          </a:p>
          <a:p>
            <a:r>
              <a:rPr lang="en-CA" dirty="0"/>
              <a:t>Grad Photos Oct. 17-24 (Appointments online)</a:t>
            </a:r>
          </a:p>
          <a:p>
            <a:r>
              <a:rPr lang="en-CA" dirty="0"/>
              <a:t>Grad Photo Re-takes Dec. 14</a:t>
            </a:r>
          </a:p>
          <a:p>
            <a:r>
              <a:rPr lang="en-CA" dirty="0"/>
              <a:t>Grad Hoodie Order SOON!</a:t>
            </a:r>
          </a:p>
          <a:p>
            <a:r>
              <a:rPr lang="en-CA" dirty="0"/>
              <a:t>Grad Fee $60.00 (due ASAP or before Cap &amp; Gown pickup)</a:t>
            </a:r>
          </a:p>
          <a:p>
            <a:pPr lvl="1"/>
            <a:r>
              <a:rPr lang="en-CA" dirty="0"/>
              <a:t>2 tickets to Convocation, BBQ, Breakfast, Cap &amp; Gown &amp; Tassel</a:t>
            </a:r>
          </a:p>
          <a:p>
            <a:pPr lvl="1"/>
            <a:r>
              <a:rPr lang="en-CA" dirty="0"/>
              <a:t>Extra tickets to Convocation (price to be confirmed--available in June)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021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19C3B-00CA-28AC-F6F7-5887654C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you leave…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52902D-56CA-E452-D38D-781908CE8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Questions??</a:t>
            </a:r>
          </a:p>
          <a:p>
            <a:r>
              <a:rPr lang="en-CA" dirty="0"/>
              <a:t>Grad Lock-In Volunteer Sign-Up (Name &amp; Emails)</a:t>
            </a:r>
          </a:p>
          <a:p>
            <a:pPr lvl="1"/>
            <a:r>
              <a:rPr lang="en-CA" dirty="0"/>
              <a:t>PARENT LEAD NEEDED</a:t>
            </a:r>
          </a:p>
          <a:p>
            <a:pPr lvl="1"/>
            <a:r>
              <a:rPr lang="en-CA" dirty="0"/>
              <a:t>Committees: Food, Prizes, Security, Casino</a:t>
            </a:r>
          </a:p>
          <a:p>
            <a:r>
              <a:rPr lang="en-CA" dirty="0"/>
              <a:t>Grad Breakfast Volunteer Sign-Up</a:t>
            </a:r>
          </a:p>
          <a:p>
            <a:pPr lvl="1"/>
            <a:r>
              <a:rPr lang="en-CA" dirty="0"/>
              <a:t>PARENT LEAD?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7808461"/>
      </p:ext>
    </p:extLst>
  </p:cSld>
  <p:clrMapOvr>
    <a:masterClrMapping/>
  </p:clrMapOvr>
</p:sld>
</file>

<file path=ppt/theme/theme1.xml><?xml version="1.0" encoding="utf-8"?>
<a:theme xmlns:a="http://schemas.openxmlformats.org/drawingml/2006/main" name="Rick_Hansen_Secondary-Powerpoint-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a9c8be-00a4-49f8-84ed-3f759c357455" xsi:nil="true"/>
    <lcf76f155ced4ddcb4097134ff3c332f xmlns="44139244-89c9-40ae-9a15-2554702ea68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28C40173611D4CBB35F76DA284140A" ma:contentTypeVersion="13" ma:contentTypeDescription="Create a new document." ma:contentTypeScope="" ma:versionID="3195542dc94f5a6b961eb1bd1be4a1a7">
  <xsd:schema xmlns:xsd="http://www.w3.org/2001/XMLSchema" xmlns:xs="http://www.w3.org/2001/XMLSchema" xmlns:p="http://schemas.microsoft.com/office/2006/metadata/properties" xmlns:ns2="44139244-89c9-40ae-9a15-2554702ea68d" xmlns:ns3="eca9c8be-00a4-49f8-84ed-3f759c357455" targetNamespace="http://schemas.microsoft.com/office/2006/metadata/properties" ma:root="true" ma:fieldsID="cf0f547ef2545f71744abc0564efa501" ns2:_="" ns3:_="">
    <xsd:import namespace="44139244-89c9-40ae-9a15-2554702ea68d"/>
    <xsd:import namespace="eca9c8be-00a4-49f8-84ed-3f759c35745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39244-89c9-40ae-9a15-2554702ea68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1512ccf8-4e54-41b2-be68-0fc7c46ae2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9c8be-00a4-49f8-84ed-3f759c35745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0cee5b2-527c-4f39-925a-2b6f0087bcc7}" ma:internalName="TaxCatchAll" ma:showField="CatchAllData" ma:web="eca9c8be-00a4-49f8-84ed-3f759c3574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C0306F-1839-49E5-9852-5446FD0C41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36AA64-5C22-43B8-A1C7-39FE6DD10CA5}">
  <ds:schemaRefs>
    <ds:schemaRef ds:uri="http://schemas.microsoft.com/office/2006/metadata/properties"/>
    <ds:schemaRef ds:uri="http://schemas.microsoft.com/office/infopath/2007/PartnerControls"/>
    <ds:schemaRef ds:uri="eca9c8be-00a4-49f8-84ed-3f759c357455"/>
    <ds:schemaRef ds:uri="44139244-89c9-40ae-9a15-2554702ea68d"/>
  </ds:schemaRefs>
</ds:datastoreItem>
</file>

<file path=customXml/itemProps3.xml><?xml version="1.0" encoding="utf-8"?>
<ds:datastoreItem xmlns:ds="http://schemas.openxmlformats.org/officeDocument/2006/customXml" ds:itemID="{63DD6D9E-0723-4FFD-92EA-C5A729374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139244-89c9-40ae-9a15-2554702ea68d"/>
    <ds:schemaRef ds:uri="eca9c8be-00a4-49f8-84ed-3f759c3574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Robert_Bateman_Secondary-Powerpoint-TMP</Template>
  <TotalTime>8865</TotalTime>
  <Words>264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Unicode MS</vt:lpstr>
      <vt:lpstr>Calibri</vt:lpstr>
      <vt:lpstr>Rick_Hansen_Secondary-Powerpoint-TMP</vt:lpstr>
      <vt:lpstr>RBSS Grads of 2023</vt:lpstr>
      <vt:lpstr>Who to see?</vt:lpstr>
      <vt:lpstr>Stay informed!</vt:lpstr>
      <vt:lpstr>Grad Events</vt:lpstr>
      <vt:lpstr>Other ‘stuff’</vt:lpstr>
      <vt:lpstr>Before you leave…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RBSS Grads of 2023</dc:title>
  <dc:creator>Travis Bell</dc:creator>
  <cp:lastModifiedBy>Travis Bell</cp:lastModifiedBy>
  <cp:revision>7</cp:revision>
  <dcterms:created xsi:type="dcterms:W3CDTF">2022-09-16T14:30:02Z</dcterms:created>
  <dcterms:modified xsi:type="dcterms:W3CDTF">2022-09-22T19:55:56Z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0x010100F828C40173611D4CBB35F76DA284140A</vt:lpwstr>
  </property>
</Properties>
</file>