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 id="2147483732" r:id="rId6"/>
    <p:sldMasterId id="2147483744" r:id="rId7"/>
    <p:sldMasterId id="2147483756" r:id="rId8"/>
    <p:sldMasterId id="2147483768" r:id="rId9"/>
  </p:sldMasterIdLst>
  <p:sldIdLst>
    <p:sldId id="257" r:id="rId10"/>
    <p:sldId id="277" r:id="rId11"/>
    <p:sldId id="278" r:id="rId12"/>
    <p:sldId id="280" r:id="rId13"/>
    <p:sldId id="282" r:id="rId14"/>
    <p:sldId id="284" r:id="rId15"/>
    <p:sldId id="290"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97" r:id="rId29"/>
    <p:sldId id="287" r:id="rId30"/>
    <p:sldId id="288" r:id="rId31"/>
    <p:sldId id="274" r:id="rId32"/>
    <p:sldId id="289" r:id="rId33"/>
    <p:sldId id="291" r:id="rId34"/>
    <p:sldId id="293" r:id="rId35"/>
    <p:sldId id="275" r:id="rId36"/>
    <p:sldId id="276" r:id="rId37"/>
    <p:sldId id="292" r:id="rId38"/>
    <p:sldId id="296" r:id="rId39"/>
    <p:sldId id="294" r:id="rId40"/>
    <p:sldId id="27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D8E4"/>
    <a:srgbClr val="7CC9E4"/>
    <a:srgbClr val="1AC0D6"/>
    <a:srgbClr val="4AA2A6"/>
    <a:srgbClr val="E3FAFF"/>
    <a:srgbClr val="04AC04"/>
    <a:srgbClr val="64AE02"/>
    <a:srgbClr val="2C843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9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665080-9B02-488C-B48B-01FD2C7CA717}"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AEB286-CBCD-4564-A331-1D4D0065E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98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665080-9B02-488C-B48B-01FD2C7CA717}"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AEB286-CBCD-4564-A331-1D4D0065E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95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665080-9B02-488C-B48B-01FD2C7CA717}"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AEB286-CBCD-4564-A331-1D4D0065E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478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3A8151A-BBE8-410B-A5C9-FB5673396161}" type="datetimeFigureOut">
              <a:rPr lang="en-US" smtClean="0"/>
              <a:pPr/>
              <a:t>1/13/2016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1C5490B-07E0-401D-865A-1F79D3733296}" type="slidenum">
              <a:rPr lang="en-US" smtClean="0"/>
              <a:pPr/>
              <a:t>‹#›</a:t>
            </a:fld>
            <a:endParaRPr lang="en-US"/>
          </a:p>
        </p:txBody>
      </p:sp>
    </p:spTree>
    <p:extLst>
      <p:ext uri="{BB962C8B-B14F-4D97-AF65-F5344CB8AC3E}">
        <p14:creationId xmlns:p14="http://schemas.microsoft.com/office/powerpoint/2010/main" val="32828441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384101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A8151A-BBE8-410B-A5C9-FB5673396161}" type="datetimeFigureOut">
              <a:rPr lang="en-US" smtClean="0">
                <a:solidFill>
                  <a:prstClr val="white"/>
                </a:solidFill>
              </a:rPr>
              <a:pPr/>
              <a:t>1/13/2016</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1C5490B-07E0-401D-865A-1F79D373329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825041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A8151A-BBE8-410B-A5C9-FB5673396161}" type="datetimeFigureOut">
              <a:rPr lang="en-US" smtClean="0">
                <a:solidFill>
                  <a:prstClr val="white"/>
                </a:solidFill>
              </a:rPr>
              <a:pPr/>
              <a:t>1/13/2016</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1C5490B-07E0-401D-865A-1F79D373329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842242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73476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3A8151A-BBE8-410B-A5C9-FB5673396161}" type="datetimeFigureOut">
              <a:rPr lang="en-US" smtClean="0">
                <a:solidFill>
                  <a:prstClr val="white"/>
                </a:solidFill>
              </a:rPr>
              <a:pPr/>
              <a:t>1/13/2016</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1C5490B-07E0-401D-865A-1F79D373329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3881477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5135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47509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665080-9B02-488C-B48B-01FD2C7CA717}"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AEB286-CBCD-4564-A331-1D4D0065E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604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3A8151A-BBE8-410B-A5C9-FB5673396161}" type="datetimeFigureOut">
              <a:rPr lang="en-US" smtClean="0">
                <a:solidFill>
                  <a:prstClr val="white"/>
                </a:solidFill>
              </a:rPr>
              <a:pPr/>
              <a:t>1/13/2016</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1C5490B-07E0-401D-865A-1F79D373329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8407091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29449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55102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3A8151A-BBE8-410B-A5C9-FB5673396161}" type="datetimeFigureOut">
              <a:rPr lang="en-US" smtClean="0"/>
              <a:pPr/>
              <a:t>1/13/2016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1C5490B-07E0-401D-865A-1F79D3733296}" type="slidenum">
              <a:rPr lang="en-US" smtClean="0"/>
              <a:pPr/>
              <a:t>‹#›</a:t>
            </a:fld>
            <a:endParaRPr lang="en-US"/>
          </a:p>
        </p:txBody>
      </p:sp>
    </p:spTree>
    <p:extLst>
      <p:ext uri="{BB962C8B-B14F-4D97-AF65-F5344CB8AC3E}">
        <p14:creationId xmlns:p14="http://schemas.microsoft.com/office/powerpoint/2010/main" val="40290195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095881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A8151A-BBE8-410B-A5C9-FB5673396161}" type="datetimeFigureOut">
              <a:rPr lang="en-US" smtClean="0">
                <a:solidFill>
                  <a:prstClr val="white"/>
                </a:solidFill>
              </a:rPr>
              <a:pPr/>
              <a:t>1/13/2016</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1C5490B-07E0-401D-865A-1F79D373329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747376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A8151A-BBE8-410B-A5C9-FB5673396161}" type="datetimeFigureOut">
              <a:rPr lang="en-US" smtClean="0">
                <a:solidFill>
                  <a:prstClr val="white"/>
                </a:solidFill>
              </a:rPr>
              <a:pPr/>
              <a:t>1/13/2016</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1C5490B-07E0-401D-865A-1F79D373329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97580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90273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3A8151A-BBE8-410B-A5C9-FB5673396161}" type="datetimeFigureOut">
              <a:rPr lang="en-US" smtClean="0">
                <a:solidFill>
                  <a:prstClr val="white"/>
                </a:solidFill>
              </a:rPr>
              <a:pPr/>
              <a:t>1/13/2016</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1C5490B-07E0-401D-865A-1F79D373329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431954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36147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665080-9B02-488C-B48B-01FD2C7CA717}"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AEB286-CBCD-4564-A331-1D4D0065E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765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8738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3A8151A-BBE8-410B-A5C9-FB5673396161}" type="datetimeFigureOut">
              <a:rPr lang="en-US" smtClean="0">
                <a:solidFill>
                  <a:prstClr val="white"/>
                </a:solidFill>
              </a:rPr>
              <a:pPr/>
              <a:t>1/13/2016</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1C5490B-07E0-401D-865A-1F79D373329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3841391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732046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85926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3A8151A-BBE8-410B-A5C9-FB5673396161}" type="datetimeFigureOut">
              <a:rPr lang="en-US" smtClean="0"/>
              <a:pPr/>
              <a:t>1/13/2016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1C5490B-07E0-401D-865A-1F79D3733296}" type="slidenum">
              <a:rPr lang="en-US" smtClean="0"/>
              <a:pPr/>
              <a:t>‹#›</a:t>
            </a:fld>
            <a:endParaRPr lang="en-US"/>
          </a:p>
        </p:txBody>
      </p:sp>
    </p:spTree>
    <p:extLst>
      <p:ext uri="{BB962C8B-B14F-4D97-AF65-F5344CB8AC3E}">
        <p14:creationId xmlns:p14="http://schemas.microsoft.com/office/powerpoint/2010/main" val="34199582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03983162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A8151A-BBE8-410B-A5C9-FB5673396161}" type="datetimeFigureOut">
              <a:rPr lang="en-US" smtClean="0">
                <a:solidFill>
                  <a:prstClr val="white"/>
                </a:solidFill>
              </a:rPr>
              <a:pPr/>
              <a:t>1/13/2016</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1C5490B-07E0-401D-865A-1F79D373329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4361094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A8151A-BBE8-410B-A5C9-FB5673396161}" type="datetimeFigureOut">
              <a:rPr lang="en-US" smtClean="0">
                <a:solidFill>
                  <a:prstClr val="white"/>
                </a:solidFill>
              </a:rPr>
              <a:pPr/>
              <a:t>1/13/2016</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1C5490B-07E0-401D-865A-1F79D373329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688995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79694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3A8151A-BBE8-410B-A5C9-FB5673396161}" type="datetimeFigureOut">
              <a:rPr lang="en-US" smtClean="0">
                <a:solidFill>
                  <a:prstClr val="white"/>
                </a:solidFill>
              </a:rPr>
              <a:pPr/>
              <a:t>1/13/2016</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1C5490B-07E0-401D-865A-1F79D373329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217829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665080-9B02-488C-B48B-01FD2C7CA717}"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AEB286-CBCD-4564-A331-1D4D0065E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837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227750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776389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3A8151A-BBE8-410B-A5C9-FB5673396161}" type="datetimeFigureOut">
              <a:rPr lang="en-US" smtClean="0">
                <a:solidFill>
                  <a:prstClr val="white"/>
                </a:solidFill>
              </a:rPr>
              <a:pPr/>
              <a:t>1/13/2016</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1C5490B-07E0-401D-865A-1F79D373329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706199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05516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629233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285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96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498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177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65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665080-9B02-488C-B48B-01FD2C7CA717}" type="datetimeFigureOut">
              <a:rPr lang="en-US" smtClean="0">
                <a:solidFill>
                  <a:prstClr val="black">
                    <a:tint val="75000"/>
                  </a:prstClr>
                </a:solidFill>
              </a:rPr>
              <a:pPr/>
              <a:t>1/13/2016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AEB286-CBCD-4564-A331-1D4D0065E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2050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5120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800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048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222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666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853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4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6954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439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85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665080-9B02-488C-B48B-01FD2C7CA717}" type="datetimeFigureOut">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AEB286-CBCD-4564-A331-1D4D0065E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2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235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761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483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352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270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3440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6453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6945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839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72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65080-9B02-488C-B48B-01FD2C7CA717}" type="datetimeFigureOut">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AEB286-CBCD-4564-A331-1D4D0065E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8097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4672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4339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7547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069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163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41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7498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5895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FD86E2-59E5-4900-8521-CA16D02E2FCB}"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2B4812-811B-43FC-988C-8BC876441D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9735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D86E2-59E5-4900-8521-CA16D02E2FCB}"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2B4812-811B-43FC-988C-8BC876441D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81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665080-9B02-488C-B48B-01FD2C7CA717}"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AEB286-CBCD-4564-A331-1D4D0065E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4670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FD86E2-59E5-4900-8521-CA16D02E2FCB}"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2B4812-811B-43FC-988C-8BC876441D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1143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FD86E2-59E5-4900-8521-CA16D02E2FCB}"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2B4812-811B-43FC-988C-8BC876441D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8507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FD86E2-59E5-4900-8521-CA16D02E2FCB}" type="datetimeFigureOut">
              <a:rPr lang="en-US" smtClean="0">
                <a:solidFill>
                  <a:prstClr val="black">
                    <a:tint val="75000"/>
                  </a:prstClr>
                </a:solidFill>
              </a:rPr>
              <a:pPr/>
              <a:t>1/13/2016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2B4812-811B-43FC-988C-8BC876441D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3919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FD86E2-59E5-4900-8521-CA16D02E2FCB}" type="datetimeFigureOut">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2B4812-811B-43FC-988C-8BC876441D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5629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D86E2-59E5-4900-8521-CA16D02E2FCB}" type="datetimeFigureOut">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2B4812-811B-43FC-988C-8BC876441D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3749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D86E2-59E5-4900-8521-CA16D02E2FCB}"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2B4812-811B-43FC-988C-8BC876441D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724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D86E2-59E5-4900-8521-CA16D02E2FCB}"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2B4812-811B-43FC-988C-8BC876441D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1797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D86E2-59E5-4900-8521-CA16D02E2FCB}"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2B4812-811B-43FC-988C-8BC876441D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4357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D86E2-59E5-4900-8521-CA16D02E2FCB}"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2B4812-811B-43FC-988C-8BC876441D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0485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52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665080-9B02-488C-B48B-01FD2C7CA717}"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AEB286-CBCD-4564-A331-1D4D0065E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2933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4163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0234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7224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2526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0889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9586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6399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1077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9158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82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65080-9B02-488C-B48B-01FD2C7CA717}"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EB286-CBCD-4564-A331-1D4D0065E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120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84165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52987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3A8151A-BBE8-410B-A5C9-FB5673396161}" type="datetimeFigureOut">
              <a:rPr lang="en-US" smtClean="0">
                <a:solidFill>
                  <a:prstClr val="black"/>
                </a:solidFill>
              </a:rPr>
              <a:pPr/>
              <a:t>1/13/2016</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C5490B-07E0-401D-865A-1F79D37332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70431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322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746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7251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D86E2-59E5-4900-8521-CA16D02E2FCB}"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B4812-811B-43FC-988C-8BC876441D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95930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8151A-BBE8-410B-A5C9-FB5673396161}"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5490B-07E0-401D-865A-1F79D3733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55438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g"/><Relationship Id="rId1" Type="http://schemas.openxmlformats.org/officeDocument/2006/relationships/slideLayout" Target="../slideLayouts/slideLayout29.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jpg"/><Relationship Id="rId2" Type="http://schemas.openxmlformats.org/officeDocument/2006/relationships/image" Target="../media/image11.jpg"/><Relationship Id="rId1" Type="http://schemas.openxmlformats.org/officeDocument/2006/relationships/slideLayout" Target="../slideLayouts/slideLayout46.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6.jpg"/><Relationship Id="rId2" Type="http://schemas.openxmlformats.org/officeDocument/2006/relationships/image" Target="../media/image11.jpg"/><Relationship Id="rId1" Type="http://schemas.openxmlformats.org/officeDocument/2006/relationships/slideLayout" Target="../slideLayouts/slideLayout5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28.jpeg"/><Relationship Id="rId2" Type="http://schemas.openxmlformats.org/officeDocument/2006/relationships/slideLayout" Target="../slideLayouts/slideLayout95.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9.jpg"/><Relationship Id="rId1" Type="http://schemas.openxmlformats.org/officeDocument/2006/relationships/slideLayout" Target="../slideLayouts/slideLayout62.xml"/><Relationship Id="rId5" Type="http://schemas.openxmlformats.org/officeDocument/2006/relationships/image" Target="../media/image30.pn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jpeg"/><Relationship Id="rId1" Type="http://schemas.openxmlformats.org/officeDocument/2006/relationships/slideLayout" Target="../slideLayouts/slideLayout62.xml"/><Relationship Id="rId5" Type="http://schemas.openxmlformats.org/officeDocument/2006/relationships/image" Target="../media/image33.pn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Layout" Target="../slideLayouts/slideLayout6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2.xml"/><Relationship Id="rId6" Type="http://schemas.openxmlformats.org/officeDocument/2006/relationships/image" Target="../media/image9.png"/><Relationship Id="rId5" Type="http://schemas.openxmlformats.org/officeDocument/2006/relationships/image" Target="../media/image42.jpg"/><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8.xml"/><Relationship Id="rId4" Type="http://schemas.openxmlformats.org/officeDocument/2006/relationships/image" Target="../media/image4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8.xml"/><Relationship Id="rId5" Type="http://schemas.openxmlformats.org/officeDocument/2006/relationships/image" Target="../media/image50.jpg"/><Relationship Id="rId4" Type="http://schemas.openxmlformats.org/officeDocument/2006/relationships/image" Target="../media/image49.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84.xml"/><Relationship Id="rId5" Type="http://schemas.openxmlformats.org/officeDocument/2006/relationships/image" Target="../media/image53.jp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59.jpg"/><Relationship Id="rId2" Type="http://schemas.openxmlformats.org/officeDocument/2006/relationships/image" Target="../media/image54.jpg"/><Relationship Id="rId1" Type="http://schemas.openxmlformats.org/officeDocument/2006/relationships/slideLayout" Target="../slideLayouts/slideLayout62.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3657600"/>
          </a:xfrm>
        </p:spPr>
        <p:txBody>
          <a:bodyPr>
            <a:normAutofit fontScale="90000"/>
          </a:bodyPr>
          <a:lstStyle/>
          <a:p>
            <a:r>
              <a:rPr lang="en-US" sz="6000" b="1" dirty="0" smtClean="0">
                <a:latin typeface="Comic Sans MS" pitchFamily="66" charset="0"/>
              </a:rPr>
              <a:t>Working Together</a:t>
            </a:r>
            <a:br>
              <a:rPr lang="en-US" sz="6000" b="1" dirty="0" smtClean="0">
                <a:latin typeface="Comic Sans MS" pitchFamily="66" charset="0"/>
              </a:rPr>
            </a:br>
            <a:r>
              <a:rPr lang="en-US" sz="6000" b="1" dirty="0" smtClean="0">
                <a:latin typeface="Comic Sans MS" pitchFamily="66" charset="0"/>
              </a:rPr>
              <a:t>For </a:t>
            </a:r>
            <a:br>
              <a:rPr lang="en-US" sz="6000" b="1" dirty="0" smtClean="0">
                <a:latin typeface="Comic Sans MS" pitchFamily="66" charset="0"/>
              </a:rPr>
            </a:br>
            <a:r>
              <a:rPr lang="en-US" sz="6000" b="1" dirty="0" smtClean="0">
                <a:latin typeface="Comic Sans MS" pitchFamily="66" charset="0"/>
              </a:rPr>
              <a:t>Social &amp; Emotional Health</a:t>
            </a:r>
            <a:endParaRPr lang="en-US" sz="6000" b="1" dirty="0">
              <a:latin typeface="Comic Sans MS"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886" y="4648200"/>
            <a:ext cx="3225114" cy="2209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8201"/>
            <a:ext cx="3812228" cy="2209800"/>
          </a:xfrm>
          <a:prstGeom prst="rect">
            <a:avLst/>
          </a:prstGeom>
        </p:spPr>
      </p:pic>
    </p:spTree>
    <p:extLst>
      <p:ext uri="{BB962C8B-B14F-4D97-AF65-F5344CB8AC3E}">
        <p14:creationId xmlns:p14="http://schemas.microsoft.com/office/powerpoint/2010/main" val="203923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0"/>
            <a:ext cx="8229600" cy="3352800"/>
          </a:xfrm>
          <a:solidFill>
            <a:schemeClr val="bg1"/>
          </a:solidFill>
          <a:ln>
            <a:solidFill>
              <a:schemeClr val="bg1"/>
            </a:solidFill>
          </a:ln>
        </p:spPr>
        <p:txBody>
          <a:bodyPr>
            <a:normAutofit/>
          </a:bodyPr>
          <a:lstStyle/>
          <a:p>
            <a:pPr marL="109728" indent="0" algn="ctr">
              <a:buNone/>
            </a:pPr>
            <a:r>
              <a:rPr lang="en-US" sz="6000" b="1" dirty="0" smtClean="0"/>
              <a:t>Our </a:t>
            </a:r>
            <a:r>
              <a:rPr lang="en-US" sz="6000" b="1" dirty="0"/>
              <a:t>B</a:t>
            </a:r>
            <a:r>
              <a:rPr lang="en-US" sz="6000" b="1" dirty="0" smtClean="0"/>
              <a:t>rain’s </a:t>
            </a:r>
          </a:p>
          <a:p>
            <a:pPr marL="109728" indent="0" algn="ctr">
              <a:buNone/>
            </a:pPr>
            <a:r>
              <a:rPr lang="en-US" sz="6000" b="1" dirty="0" smtClean="0">
                <a:solidFill>
                  <a:srgbClr val="FF0000"/>
                </a:solidFill>
              </a:rPr>
              <a:t>Security Guard</a:t>
            </a:r>
          </a:p>
          <a:p>
            <a:pPr marL="109728" indent="0" algn="ctr">
              <a:buNone/>
            </a:pPr>
            <a:r>
              <a:rPr lang="en-US" sz="4400" dirty="0"/>
              <a:t>(</a:t>
            </a:r>
            <a:r>
              <a:rPr lang="en-US" sz="4400" dirty="0" smtClean="0"/>
              <a:t>Amygdala)</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200400"/>
            <a:ext cx="2895600" cy="3311843"/>
          </a:xfrm>
          <a:prstGeom prst="rect">
            <a:avLst/>
          </a:prstGeom>
        </p:spPr>
      </p:pic>
    </p:spTree>
    <p:extLst>
      <p:ext uri="{BB962C8B-B14F-4D97-AF65-F5344CB8AC3E}">
        <p14:creationId xmlns:p14="http://schemas.microsoft.com/office/powerpoint/2010/main" val="1808200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0" y="2971800"/>
            <a:ext cx="9021599" cy="3200400"/>
          </a:xfrm>
          <a:prstGeom prst="rect">
            <a:avLst/>
          </a:prstGeom>
          <a:ln cmpd="sng">
            <a:noFill/>
          </a:ln>
        </p:spPr>
        <p:style>
          <a:lnRef idx="2">
            <a:schemeClr val="dk1"/>
          </a:lnRef>
          <a:fillRef idx="1001">
            <a:schemeClr val="lt1"/>
          </a:fillRef>
          <a:effectRef idx="0">
            <a:schemeClr val="dk1"/>
          </a:effectRef>
          <a:fontRef idx="minor">
            <a:schemeClr val="dk1"/>
          </a:fontRef>
        </p:style>
      </p:pic>
      <p:sp>
        <p:nvSpPr>
          <p:cNvPr id="2" name="Content Placeholder 1"/>
          <p:cNvSpPr>
            <a:spLocks noGrp="1"/>
          </p:cNvSpPr>
          <p:nvPr>
            <p:ph idx="1"/>
          </p:nvPr>
        </p:nvSpPr>
        <p:spPr>
          <a:xfrm>
            <a:off x="457200" y="1320299"/>
            <a:ext cx="8229600" cy="1651501"/>
          </a:xfrm>
        </p:spPr>
        <p:txBody>
          <a:bodyPr>
            <a:normAutofit/>
          </a:bodyPr>
          <a:lstStyle/>
          <a:p>
            <a:pPr marL="109728" indent="0" algn="ctr">
              <a:buNone/>
            </a:pPr>
            <a:endParaRPr lang="en-US" sz="1200" dirty="0" smtClean="0"/>
          </a:p>
          <a:p>
            <a:pPr marL="109728" indent="0" algn="ctr">
              <a:buNone/>
            </a:pPr>
            <a:r>
              <a:rPr lang="en-US" sz="3600" b="1" dirty="0" smtClean="0">
                <a:latin typeface="Arial Black" pitchFamily="34" charset="0"/>
                <a:ea typeface="Adobe Gothic Std B" pitchFamily="34" charset="-128"/>
              </a:rPr>
              <a:t>Reacts immediately to</a:t>
            </a:r>
          </a:p>
          <a:p>
            <a:pPr marL="109728" indent="0" algn="ctr">
              <a:buNone/>
            </a:pPr>
            <a:r>
              <a:rPr lang="en-US" sz="3600" b="1" dirty="0" smtClean="0">
                <a:solidFill>
                  <a:srgbClr val="FF0000"/>
                </a:solidFill>
                <a:latin typeface="Arial Black" pitchFamily="34" charset="0"/>
                <a:ea typeface="Adobe Gothic Std B" pitchFamily="34" charset="-128"/>
              </a:rPr>
              <a:t>Fear, Danger and </a:t>
            </a:r>
            <a:r>
              <a:rPr lang="en-US" sz="3600" b="1" dirty="0">
                <a:solidFill>
                  <a:srgbClr val="FF0000"/>
                </a:solidFill>
                <a:latin typeface="Arial Black" pitchFamily="34" charset="0"/>
                <a:ea typeface="Adobe Gothic Std B" pitchFamily="34" charset="-128"/>
              </a:rPr>
              <a:t>T</a:t>
            </a:r>
            <a:r>
              <a:rPr lang="en-US" sz="3600" b="1" dirty="0" smtClean="0">
                <a:solidFill>
                  <a:srgbClr val="FF0000"/>
                </a:solidFill>
                <a:latin typeface="Arial Black" pitchFamily="34" charset="0"/>
                <a:ea typeface="Adobe Gothic Std B" pitchFamily="34" charset="-128"/>
              </a:rPr>
              <a:t>hreat </a:t>
            </a:r>
            <a:endParaRPr lang="en-US" sz="4400" b="1" dirty="0">
              <a:latin typeface="Arial Black" pitchFamily="34" charset="0"/>
              <a:ea typeface="Adobe Gothic Std B" pitchFamily="34" charset="-128"/>
            </a:endParaRPr>
          </a:p>
        </p:txBody>
      </p:sp>
      <p:sp>
        <p:nvSpPr>
          <p:cNvPr id="3" name="Title 2"/>
          <p:cNvSpPr>
            <a:spLocks noGrp="1"/>
          </p:cNvSpPr>
          <p:nvPr>
            <p:ph type="title"/>
          </p:nvPr>
        </p:nvSpPr>
        <p:spPr/>
        <p:txBody>
          <a:bodyPr>
            <a:normAutofit/>
          </a:bodyPr>
          <a:lstStyle/>
          <a:p>
            <a:pPr algn="ctr"/>
            <a:r>
              <a:rPr lang="en-US" sz="4800" u="sng" dirty="0" smtClean="0">
                <a:solidFill>
                  <a:schemeClr val="tx1"/>
                </a:solidFill>
              </a:rPr>
              <a:t>Security Guard</a:t>
            </a:r>
            <a:endParaRPr lang="en-US" sz="4800" u="sng" dirty="0">
              <a:solidFill>
                <a:schemeClr val="tx1"/>
              </a:solidFill>
            </a:endParaRPr>
          </a:p>
        </p:txBody>
      </p:sp>
    </p:spTree>
    <p:extLst>
      <p:ext uri="{BB962C8B-B14F-4D97-AF65-F5344CB8AC3E}">
        <p14:creationId xmlns:p14="http://schemas.microsoft.com/office/powerpoint/2010/main" val="1978968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81000" y="0"/>
            <a:ext cx="8229600" cy="2438400"/>
          </a:xfrm>
        </p:spPr>
        <p:txBody>
          <a:bodyPr>
            <a:normAutofit/>
          </a:bodyPr>
          <a:lstStyle/>
          <a:p>
            <a:pPr marL="109728" indent="0" algn="ctr">
              <a:buNone/>
            </a:pPr>
            <a:r>
              <a:rPr lang="en-US" sz="4400" dirty="0" smtClean="0">
                <a:latin typeface="Arial Black" pitchFamily="34" charset="0"/>
              </a:rPr>
              <a:t>Our Brain’s</a:t>
            </a:r>
          </a:p>
          <a:p>
            <a:pPr marL="109728" indent="0" algn="ctr">
              <a:buNone/>
            </a:pPr>
            <a:r>
              <a:rPr lang="en-US" sz="4400" dirty="0" smtClean="0">
                <a:solidFill>
                  <a:srgbClr val="FF0000"/>
                </a:solidFill>
                <a:latin typeface="Arial Black" pitchFamily="34" charset="0"/>
              </a:rPr>
              <a:t>Filing Cabinet</a:t>
            </a:r>
          </a:p>
          <a:p>
            <a:pPr marL="109728" indent="0" algn="ctr">
              <a:buNone/>
            </a:pPr>
            <a:r>
              <a:rPr lang="en-US" sz="4000" dirty="0"/>
              <a:t>(</a:t>
            </a:r>
            <a:r>
              <a:rPr lang="en-US" sz="4000" dirty="0" smtClean="0"/>
              <a:t>Hippocampus)</a:t>
            </a:r>
            <a:r>
              <a:rPr lang="en-US" sz="4400" dirty="0" smtClean="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323" y="2652712"/>
            <a:ext cx="6520477" cy="3450772"/>
          </a:xfrm>
          <a:prstGeom prst="rect">
            <a:avLst/>
          </a:prstGeom>
        </p:spPr>
      </p:pic>
    </p:spTree>
    <p:extLst>
      <p:ext uri="{BB962C8B-B14F-4D97-AF65-F5344CB8AC3E}">
        <p14:creationId xmlns:p14="http://schemas.microsoft.com/office/powerpoint/2010/main" val="3218068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228600"/>
            <a:ext cx="8229600" cy="2481262"/>
          </a:xfrm>
        </p:spPr>
        <p:txBody>
          <a:bodyPr>
            <a:normAutofit/>
          </a:bodyPr>
          <a:lstStyle/>
          <a:p>
            <a:pPr marL="109728" indent="0" algn="ctr">
              <a:buNone/>
            </a:pPr>
            <a:r>
              <a:rPr lang="en-US" sz="4400" dirty="0" smtClean="0">
                <a:solidFill>
                  <a:srgbClr val="FF0000"/>
                </a:solidFill>
                <a:latin typeface="Arial Black" pitchFamily="34" charset="0"/>
              </a:rPr>
              <a:t>Storage Files </a:t>
            </a:r>
          </a:p>
          <a:p>
            <a:pPr marL="109728" indent="0" algn="ctr">
              <a:buNone/>
            </a:pPr>
            <a:r>
              <a:rPr lang="en-US" sz="4400" dirty="0" smtClean="0">
                <a:latin typeface="Arial Black" pitchFamily="34" charset="0"/>
              </a:rPr>
              <a:t>for </a:t>
            </a:r>
          </a:p>
          <a:p>
            <a:pPr marL="109728" indent="0" algn="ctr">
              <a:buNone/>
            </a:pPr>
            <a:r>
              <a:rPr lang="en-US" sz="4400" dirty="0" smtClean="0">
                <a:latin typeface="Arial Black" pitchFamily="34" charset="0"/>
              </a:rPr>
              <a:t>memories and learning</a:t>
            </a:r>
          </a:p>
          <a:p>
            <a:pPr marL="109728" indent="0" algn="ctr">
              <a:buNone/>
            </a:pPr>
            <a:endParaRPr lang="en-US" sz="4400" dirty="0"/>
          </a:p>
          <a:p>
            <a:pPr marL="109728" indent="0">
              <a:buNone/>
            </a:pP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508157"/>
            <a:ext cx="3581400" cy="3349844"/>
          </a:xfrm>
          <a:prstGeom prst="rect">
            <a:avLst/>
          </a:prstGeom>
        </p:spPr>
      </p:pic>
    </p:spTree>
    <p:extLst>
      <p:ext uri="{BB962C8B-B14F-4D97-AF65-F5344CB8AC3E}">
        <p14:creationId xmlns:p14="http://schemas.microsoft.com/office/powerpoint/2010/main" val="446121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381000"/>
            <a:ext cx="8229600" cy="1566862"/>
          </a:xfrm>
        </p:spPr>
        <p:txBody>
          <a:bodyPr>
            <a:normAutofit/>
          </a:bodyPr>
          <a:lstStyle/>
          <a:p>
            <a:pPr marL="109728" indent="0" algn="ctr">
              <a:buNone/>
            </a:pPr>
            <a:r>
              <a:rPr lang="en-US" sz="4400" dirty="0" smtClean="0"/>
              <a:t>How do these 3 parts work with each other?</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193" y="2652712"/>
            <a:ext cx="3914601" cy="207168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462212"/>
            <a:ext cx="1676400" cy="299069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199" y="2462212"/>
            <a:ext cx="2244361" cy="2566988"/>
          </a:xfrm>
          <a:prstGeom prst="rect">
            <a:avLst/>
          </a:prstGeom>
        </p:spPr>
      </p:pic>
    </p:spTree>
    <p:extLst>
      <p:ext uri="{BB962C8B-B14F-4D97-AF65-F5344CB8AC3E}">
        <p14:creationId xmlns:p14="http://schemas.microsoft.com/office/powerpoint/2010/main" val="3770873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4"/>
          <p:cNvSpPr/>
          <p:nvPr/>
        </p:nvSpPr>
        <p:spPr>
          <a:xfrm>
            <a:off x="609600" y="2819400"/>
            <a:ext cx="1274064" cy="167640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40664" y="3261795"/>
            <a:ext cx="1143000" cy="707886"/>
          </a:xfrm>
          <a:prstGeom prst="rect">
            <a:avLst/>
          </a:prstGeom>
          <a:noFill/>
        </p:spPr>
        <p:txBody>
          <a:bodyPr wrap="square" rtlCol="0">
            <a:spAutoFit/>
          </a:bodyPr>
          <a:lstStyle/>
          <a:p>
            <a:r>
              <a:rPr lang="en-US" sz="2000" b="1" dirty="0">
                <a:solidFill>
                  <a:prstClr val="black"/>
                </a:solidFill>
              </a:rPr>
              <a:t>Sensory Input</a:t>
            </a:r>
          </a:p>
        </p:txBody>
      </p:sp>
      <p:sp>
        <p:nvSpPr>
          <p:cNvPr id="9" name="Oval 8"/>
          <p:cNvSpPr/>
          <p:nvPr/>
        </p:nvSpPr>
        <p:spPr>
          <a:xfrm>
            <a:off x="1859280" y="1900537"/>
            <a:ext cx="1828800" cy="792697"/>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2060448" y="2106384"/>
            <a:ext cx="1444752" cy="369332"/>
          </a:xfrm>
          <a:prstGeom prst="rect">
            <a:avLst/>
          </a:prstGeom>
          <a:noFill/>
        </p:spPr>
        <p:txBody>
          <a:bodyPr wrap="square" rtlCol="0">
            <a:spAutoFit/>
          </a:bodyPr>
          <a:lstStyle/>
          <a:p>
            <a:r>
              <a:rPr lang="en-US" b="1" dirty="0">
                <a:solidFill>
                  <a:srgbClr val="00B050"/>
                </a:solidFill>
              </a:rPr>
              <a:t>Amygdala</a:t>
            </a:r>
          </a:p>
        </p:txBody>
      </p:sp>
      <p:sp>
        <p:nvSpPr>
          <p:cNvPr id="11" name="Right Arrow 10"/>
          <p:cNvSpPr/>
          <p:nvPr/>
        </p:nvSpPr>
        <p:spPr>
          <a:xfrm>
            <a:off x="3688080" y="2106385"/>
            <a:ext cx="1112520" cy="369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lowchart: Connector 11"/>
          <p:cNvSpPr/>
          <p:nvPr/>
        </p:nvSpPr>
        <p:spPr>
          <a:xfrm>
            <a:off x="4834128" y="1515815"/>
            <a:ext cx="1578864" cy="1607480"/>
          </a:xfrm>
          <a:prstGeom prst="flowChartConnector">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5007864" y="1996389"/>
            <a:ext cx="1530096" cy="646331"/>
          </a:xfrm>
          <a:prstGeom prst="rect">
            <a:avLst/>
          </a:prstGeom>
          <a:noFill/>
        </p:spPr>
        <p:txBody>
          <a:bodyPr wrap="square" rtlCol="0">
            <a:spAutoFit/>
          </a:bodyPr>
          <a:lstStyle/>
          <a:p>
            <a:r>
              <a:rPr lang="en-US" b="1" dirty="0">
                <a:solidFill>
                  <a:srgbClr val="00B050"/>
                </a:solidFill>
              </a:rPr>
              <a:t>Prefrontal Cortex</a:t>
            </a:r>
          </a:p>
        </p:txBody>
      </p:sp>
      <p:sp>
        <p:nvSpPr>
          <p:cNvPr id="15" name="Bent Arrow 14"/>
          <p:cNvSpPr/>
          <p:nvPr/>
        </p:nvSpPr>
        <p:spPr>
          <a:xfrm rot="5400000">
            <a:off x="6559295" y="2127831"/>
            <a:ext cx="838200" cy="113080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6" name="TextBox 15"/>
          <p:cNvSpPr txBox="1"/>
          <p:nvPr/>
        </p:nvSpPr>
        <p:spPr>
          <a:xfrm>
            <a:off x="6526184" y="3194539"/>
            <a:ext cx="1767840" cy="830997"/>
          </a:xfrm>
          <a:prstGeom prst="rect">
            <a:avLst/>
          </a:prstGeom>
          <a:solidFill>
            <a:srgbClr val="92D050"/>
          </a:solidFill>
        </p:spPr>
        <p:txBody>
          <a:bodyPr wrap="square" rtlCol="0">
            <a:spAutoFit/>
          </a:bodyPr>
          <a:lstStyle/>
          <a:p>
            <a:r>
              <a:rPr lang="en-US" sz="2400" b="1" dirty="0">
                <a:solidFill>
                  <a:prstClr val="black"/>
                </a:solidFill>
              </a:rPr>
              <a:t>Conscious Response</a:t>
            </a:r>
          </a:p>
        </p:txBody>
      </p:sp>
      <p:sp>
        <p:nvSpPr>
          <p:cNvPr id="28" name="Bent Arrow 27"/>
          <p:cNvSpPr/>
          <p:nvPr/>
        </p:nvSpPr>
        <p:spPr>
          <a:xfrm>
            <a:off x="1107671" y="2106384"/>
            <a:ext cx="644929" cy="664663"/>
          </a:xfrm>
          <a:prstGeom prst="bentArrow">
            <a:avLst>
              <a:gd name="adj1" fmla="val 25000"/>
              <a:gd name="adj2" fmla="val 25000"/>
              <a:gd name="adj3" fmla="val 25000"/>
              <a:gd name="adj4" fmla="val 38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 name="TextBox 1"/>
          <p:cNvSpPr txBox="1"/>
          <p:nvPr/>
        </p:nvSpPr>
        <p:spPr>
          <a:xfrm>
            <a:off x="0" y="381000"/>
            <a:ext cx="9144000" cy="646331"/>
          </a:xfrm>
          <a:prstGeom prst="rect">
            <a:avLst/>
          </a:prstGeom>
          <a:noFill/>
        </p:spPr>
        <p:txBody>
          <a:bodyPr wrap="square" rtlCol="0">
            <a:spAutoFit/>
          </a:bodyPr>
          <a:lstStyle/>
          <a:p>
            <a:pPr algn="ctr"/>
            <a:r>
              <a:rPr lang="en-US" sz="3600" b="1" dirty="0">
                <a:solidFill>
                  <a:prstClr val="black"/>
                </a:solidFill>
              </a:rPr>
              <a:t>When we are feeling </a:t>
            </a:r>
            <a:r>
              <a:rPr lang="en-US" sz="3600" b="1" u="sng" dirty="0" smtClean="0">
                <a:solidFill>
                  <a:srgbClr val="00B050"/>
                </a:solidFill>
              </a:rPr>
              <a:t>alert</a:t>
            </a:r>
            <a:r>
              <a:rPr lang="en-US" sz="3600" b="1" dirty="0" smtClean="0">
                <a:solidFill>
                  <a:prstClr val="black"/>
                </a:solidFill>
              </a:rPr>
              <a:t> </a:t>
            </a:r>
            <a:r>
              <a:rPr lang="en-US" sz="3600" b="1" dirty="0">
                <a:solidFill>
                  <a:prstClr val="black"/>
                </a:solidFill>
              </a:rPr>
              <a:t>and </a:t>
            </a:r>
            <a:r>
              <a:rPr lang="en-US" sz="3600" b="1" u="sng" dirty="0">
                <a:solidFill>
                  <a:srgbClr val="00B050"/>
                </a:solidFill>
              </a:rPr>
              <a:t>calm</a:t>
            </a:r>
          </a:p>
        </p:txBody>
      </p:sp>
      <p:sp>
        <p:nvSpPr>
          <p:cNvPr id="4" name="Flowchart: Multidocument 3"/>
          <p:cNvSpPr/>
          <p:nvPr/>
        </p:nvSpPr>
        <p:spPr>
          <a:xfrm>
            <a:off x="4462757" y="4648200"/>
            <a:ext cx="2461260" cy="1524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4564034" y="5225534"/>
            <a:ext cx="1916153" cy="369332"/>
          </a:xfrm>
          <a:prstGeom prst="rect">
            <a:avLst/>
          </a:prstGeom>
          <a:solidFill>
            <a:schemeClr val="bg1"/>
          </a:solidFill>
        </p:spPr>
        <p:txBody>
          <a:bodyPr wrap="square" rtlCol="0">
            <a:spAutoFit/>
          </a:bodyPr>
          <a:lstStyle/>
          <a:p>
            <a:r>
              <a:rPr lang="en-US" b="1" dirty="0">
                <a:solidFill>
                  <a:srgbClr val="00B050"/>
                </a:solidFill>
              </a:rPr>
              <a:t>Hippocampus</a:t>
            </a:r>
          </a:p>
        </p:txBody>
      </p:sp>
      <p:sp>
        <p:nvSpPr>
          <p:cNvPr id="8" name="Up-Down Arrow 7"/>
          <p:cNvSpPr/>
          <p:nvPr/>
        </p:nvSpPr>
        <p:spPr>
          <a:xfrm>
            <a:off x="5486400" y="3202371"/>
            <a:ext cx="286512" cy="129342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13249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4"/>
          <p:cNvSpPr/>
          <p:nvPr/>
        </p:nvSpPr>
        <p:spPr>
          <a:xfrm>
            <a:off x="544068" y="1162050"/>
            <a:ext cx="1274064" cy="167640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590550" y="1646307"/>
            <a:ext cx="1143000" cy="707886"/>
          </a:xfrm>
          <a:prstGeom prst="rect">
            <a:avLst/>
          </a:prstGeom>
          <a:noFill/>
        </p:spPr>
        <p:txBody>
          <a:bodyPr wrap="square" rtlCol="0">
            <a:spAutoFit/>
          </a:bodyPr>
          <a:lstStyle/>
          <a:p>
            <a:r>
              <a:rPr lang="en-US" sz="2000" b="1" dirty="0">
                <a:solidFill>
                  <a:prstClr val="black"/>
                </a:solidFill>
              </a:rPr>
              <a:t>Sensory Input</a:t>
            </a:r>
          </a:p>
        </p:txBody>
      </p:sp>
      <p:sp>
        <p:nvSpPr>
          <p:cNvPr id="19" name="Oval 18"/>
          <p:cNvSpPr/>
          <p:nvPr/>
        </p:nvSpPr>
        <p:spPr>
          <a:xfrm>
            <a:off x="1818132" y="3048000"/>
            <a:ext cx="1687068" cy="81076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1927098" y="3268718"/>
            <a:ext cx="1469136" cy="400110"/>
          </a:xfrm>
          <a:prstGeom prst="rect">
            <a:avLst/>
          </a:prstGeom>
          <a:noFill/>
        </p:spPr>
        <p:txBody>
          <a:bodyPr wrap="square" rtlCol="0">
            <a:spAutoFit/>
          </a:bodyPr>
          <a:lstStyle/>
          <a:p>
            <a:r>
              <a:rPr lang="en-US" sz="2000" b="1" dirty="0">
                <a:solidFill>
                  <a:srgbClr val="FF0000"/>
                </a:solidFill>
              </a:rPr>
              <a:t>Amygdala</a:t>
            </a:r>
          </a:p>
        </p:txBody>
      </p:sp>
      <p:sp>
        <p:nvSpPr>
          <p:cNvPr id="24" name="Flowchart: Connector 23"/>
          <p:cNvSpPr/>
          <p:nvPr/>
        </p:nvSpPr>
        <p:spPr>
          <a:xfrm>
            <a:off x="7086600" y="2854452"/>
            <a:ext cx="1546860" cy="1524000"/>
          </a:xfrm>
          <a:prstGeom prst="flowChartConnector">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7235190" y="3293286"/>
            <a:ext cx="1371600" cy="646331"/>
          </a:xfrm>
          <a:prstGeom prst="rect">
            <a:avLst/>
          </a:prstGeom>
          <a:noFill/>
        </p:spPr>
        <p:txBody>
          <a:bodyPr wrap="square" rtlCol="0">
            <a:spAutoFit/>
          </a:bodyPr>
          <a:lstStyle/>
          <a:p>
            <a:r>
              <a:rPr lang="en-US" dirty="0">
                <a:solidFill>
                  <a:prstClr val="black"/>
                </a:solidFill>
              </a:rPr>
              <a:t>Prefrontal Cortex</a:t>
            </a:r>
          </a:p>
        </p:txBody>
      </p:sp>
      <p:sp>
        <p:nvSpPr>
          <p:cNvPr id="26" name="Bent Arrow 25"/>
          <p:cNvSpPr/>
          <p:nvPr/>
        </p:nvSpPr>
        <p:spPr>
          <a:xfrm rot="5400000">
            <a:off x="3532632" y="3329993"/>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7" name="TextBox 26"/>
          <p:cNvSpPr txBox="1"/>
          <p:nvPr/>
        </p:nvSpPr>
        <p:spPr>
          <a:xfrm>
            <a:off x="2133600" y="4281761"/>
            <a:ext cx="3025140" cy="830997"/>
          </a:xfrm>
          <a:prstGeom prst="rect">
            <a:avLst/>
          </a:prstGeom>
          <a:solidFill>
            <a:srgbClr val="FF0000"/>
          </a:solidFill>
        </p:spPr>
        <p:txBody>
          <a:bodyPr wrap="square" rtlCol="0">
            <a:spAutoFit/>
          </a:bodyPr>
          <a:lstStyle/>
          <a:p>
            <a:r>
              <a:rPr lang="en-US" sz="2400" b="1" dirty="0">
                <a:solidFill>
                  <a:prstClr val="black"/>
                </a:solidFill>
              </a:rPr>
              <a:t>Fight, Flight, or Freeze Response</a:t>
            </a:r>
          </a:p>
        </p:txBody>
      </p:sp>
      <p:sp>
        <p:nvSpPr>
          <p:cNvPr id="31" name="Bent-Up Arrow 30"/>
          <p:cNvSpPr/>
          <p:nvPr/>
        </p:nvSpPr>
        <p:spPr>
          <a:xfrm rot="5400000">
            <a:off x="964954" y="2861048"/>
            <a:ext cx="775192"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381000"/>
            <a:ext cx="9144000" cy="646331"/>
          </a:xfrm>
          <a:prstGeom prst="rect">
            <a:avLst/>
          </a:prstGeom>
          <a:noFill/>
        </p:spPr>
        <p:txBody>
          <a:bodyPr wrap="square" rtlCol="0">
            <a:spAutoFit/>
          </a:bodyPr>
          <a:lstStyle/>
          <a:p>
            <a:pPr algn="ctr"/>
            <a:r>
              <a:rPr lang="en-US" sz="3600" b="1" dirty="0">
                <a:solidFill>
                  <a:prstClr val="black"/>
                </a:solidFill>
              </a:rPr>
              <a:t>When we are feeling </a:t>
            </a:r>
            <a:r>
              <a:rPr lang="en-US" sz="3600" b="1" u="sng" dirty="0">
                <a:solidFill>
                  <a:srgbClr val="FF0000"/>
                </a:solidFill>
              </a:rPr>
              <a:t>stressed</a:t>
            </a:r>
            <a:r>
              <a:rPr lang="en-US" sz="3600" b="1" dirty="0">
                <a:solidFill>
                  <a:prstClr val="black"/>
                </a:solidFill>
              </a:rPr>
              <a:t> or </a:t>
            </a:r>
            <a:r>
              <a:rPr lang="en-US" sz="3600" b="1" u="sng" dirty="0">
                <a:solidFill>
                  <a:srgbClr val="FF0000"/>
                </a:solidFill>
              </a:rPr>
              <a:t>afraid</a:t>
            </a:r>
          </a:p>
        </p:txBody>
      </p:sp>
      <p:sp>
        <p:nvSpPr>
          <p:cNvPr id="12" name="Flowchart: Multidocument 11"/>
          <p:cNvSpPr/>
          <p:nvPr/>
        </p:nvSpPr>
        <p:spPr>
          <a:xfrm>
            <a:off x="6629400" y="4928092"/>
            <a:ext cx="2461260" cy="1524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6756169" y="5569527"/>
            <a:ext cx="1905000" cy="369332"/>
          </a:xfrm>
          <a:prstGeom prst="rect">
            <a:avLst/>
          </a:prstGeom>
          <a:solidFill>
            <a:schemeClr val="bg1"/>
          </a:solidFill>
        </p:spPr>
        <p:txBody>
          <a:bodyPr wrap="square" rtlCol="0">
            <a:spAutoFit/>
          </a:bodyPr>
          <a:lstStyle/>
          <a:p>
            <a:r>
              <a:rPr lang="en-US" dirty="0">
                <a:solidFill>
                  <a:prstClr val="black"/>
                </a:solidFill>
              </a:rPr>
              <a:t>Hippocampus</a:t>
            </a:r>
          </a:p>
        </p:txBody>
      </p:sp>
    </p:spTree>
    <p:extLst>
      <p:ext uri="{BB962C8B-B14F-4D97-AF65-F5344CB8AC3E}">
        <p14:creationId xmlns:p14="http://schemas.microsoft.com/office/powerpoint/2010/main" val="3614560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4"/>
          <p:cNvSpPr/>
          <p:nvPr/>
        </p:nvSpPr>
        <p:spPr>
          <a:xfrm>
            <a:off x="609600" y="2819400"/>
            <a:ext cx="1274064" cy="167640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740664" y="3261795"/>
            <a:ext cx="1143000" cy="707886"/>
          </a:xfrm>
          <a:prstGeom prst="rect">
            <a:avLst/>
          </a:prstGeom>
          <a:noFill/>
        </p:spPr>
        <p:txBody>
          <a:bodyPr wrap="square" rtlCol="0">
            <a:spAutoFit/>
          </a:bodyPr>
          <a:lstStyle/>
          <a:p>
            <a:r>
              <a:rPr lang="en-US" sz="2000" b="1" dirty="0">
                <a:solidFill>
                  <a:prstClr val="black"/>
                </a:solidFill>
              </a:rPr>
              <a:t>Sensory Input</a:t>
            </a:r>
          </a:p>
        </p:txBody>
      </p:sp>
      <p:sp>
        <p:nvSpPr>
          <p:cNvPr id="9" name="Oval 8"/>
          <p:cNvSpPr/>
          <p:nvPr/>
        </p:nvSpPr>
        <p:spPr>
          <a:xfrm>
            <a:off x="1859280" y="1900537"/>
            <a:ext cx="1828800" cy="792697"/>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2060448" y="2083634"/>
            <a:ext cx="1444752" cy="381000"/>
          </a:xfrm>
          <a:prstGeom prst="rect">
            <a:avLst/>
          </a:prstGeom>
          <a:noFill/>
        </p:spPr>
        <p:txBody>
          <a:bodyPr wrap="square" rtlCol="0">
            <a:spAutoFit/>
          </a:bodyPr>
          <a:lstStyle/>
          <a:p>
            <a:r>
              <a:rPr lang="en-US" dirty="0">
                <a:solidFill>
                  <a:prstClr val="black"/>
                </a:solidFill>
              </a:rPr>
              <a:t>Amygdala</a:t>
            </a:r>
          </a:p>
        </p:txBody>
      </p:sp>
      <p:sp>
        <p:nvSpPr>
          <p:cNvPr id="11" name="Right Arrow 10"/>
          <p:cNvSpPr/>
          <p:nvPr/>
        </p:nvSpPr>
        <p:spPr>
          <a:xfrm>
            <a:off x="3688080" y="2106385"/>
            <a:ext cx="1112520" cy="3963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lowchart: Connector 11"/>
          <p:cNvSpPr/>
          <p:nvPr/>
        </p:nvSpPr>
        <p:spPr>
          <a:xfrm>
            <a:off x="4834128" y="1515815"/>
            <a:ext cx="1578864" cy="1607480"/>
          </a:xfrm>
          <a:prstGeom prst="flowChartConnector">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5007863" y="1996389"/>
            <a:ext cx="1405127" cy="646331"/>
          </a:xfrm>
          <a:prstGeom prst="rect">
            <a:avLst/>
          </a:prstGeom>
          <a:noFill/>
        </p:spPr>
        <p:txBody>
          <a:bodyPr wrap="square" rtlCol="0">
            <a:spAutoFit/>
          </a:bodyPr>
          <a:lstStyle/>
          <a:p>
            <a:r>
              <a:rPr lang="en-US" dirty="0">
                <a:solidFill>
                  <a:prstClr val="black"/>
                </a:solidFill>
              </a:rPr>
              <a:t>Prefrontal Cortex</a:t>
            </a:r>
          </a:p>
        </p:txBody>
      </p:sp>
      <p:sp>
        <p:nvSpPr>
          <p:cNvPr id="15" name="Bent Arrow 14"/>
          <p:cNvSpPr/>
          <p:nvPr/>
        </p:nvSpPr>
        <p:spPr>
          <a:xfrm rot="5400000">
            <a:off x="6864096" y="1823030"/>
            <a:ext cx="838200" cy="1740409"/>
          </a:xfrm>
          <a:prstGeom prst="bentArrow">
            <a:avLst>
              <a:gd name="adj1" fmla="val 25000"/>
              <a:gd name="adj2" fmla="val 25000"/>
              <a:gd name="adj3" fmla="val 25000"/>
              <a:gd name="adj4" fmla="val 40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6" name="TextBox 15"/>
          <p:cNvSpPr txBox="1"/>
          <p:nvPr/>
        </p:nvSpPr>
        <p:spPr>
          <a:xfrm>
            <a:off x="7283196" y="3245896"/>
            <a:ext cx="1447800" cy="646331"/>
          </a:xfrm>
          <a:prstGeom prst="rect">
            <a:avLst/>
          </a:prstGeom>
          <a:solidFill>
            <a:srgbClr val="92D050"/>
          </a:solidFill>
        </p:spPr>
        <p:txBody>
          <a:bodyPr wrap="square" rtlCol="0">
            <a:spAutoFit/>
          </a:bodyPr>
          <a:lstStyle/>
          <a:p>
            <a:r>
              <a:rPr lang="en-US" b="1" dirty="0">
                <a:solidFill>
                  <a:prstClr val="black"/>
                </a:solidFill>
              </a:rPr>
              <a:t>Conscious Response</a:t>
            </a:r>
          </a:p>
        </p:txBody>
      </p:sp>
      <p:sp>
        <p:nvSpPr>
          <p:cNvPr id="19" name="Oval 18"/>
          <p:cNvSpPr/>
          <p:nvPr/>
        </p:nvSpPr>
        <p:spPr>
          <a:xfrm>
            <a:off x="1818132" y="4721352"/>
            <a:ext cx="1687068" cy="81076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2008632" y="4928092"/>
            <a:ext cx="1469136" cy="369332"/>
          </a:xfrm>
          <a:prstGeom prst="rect">
            <a:avLst/>
          </a:prstGeom>
          <a:noFill/>
        </p:spPr>
        <p:txBody>
          <a:bodyPr wrap="square" rtlCol="0">
            <a:spAutoFit/>
          </a:bodyPr>
          <a:lstStyle/>
          <a:p>
            <a:r>
              <a:rPr lang="en-US" dirty="0">
                <a:solidFill>
                  <a:prstClr val="black"/>
                </a:solidFill>
              </a:rPr>
              <a:t>Amygdala</a:t>
            </a:r>
          </a:p>
        </p:txBody>
      </p:sp>
      <p:sp>
        <p:nvSpPr>
          <p:cNvPr id="24" name="Flowchart: Connector 23"/>
          <p:cNvSpPr/>
          <p:nvPr/>
        </p:nvSpPr>
        <p:spPr>
          <a:xfrm>
            <a:off x="4866132" y="4121396"/>
            <a:ext cx="1546860" cy="1524000"/>
          </a:xfrm>
          <a:prstGeom prst="flowChartConnector">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5007863" y="4562315"/>
            <a:ext cx="1590017" cy="646331"/>
          </a:xfrm>
          <a:prstGeom prst="rect">
            <a:avLst/>
          </a:prstGeom>
          <a:noFill/>
        </p:spPr>
        <p:txBody>
          <a:bodyPr wrap="square" rtlCol="0">
            <a:spAutoFit/>
          </a:bodyPr>
          <a:lstStyle/>
          <a:p>
            <a:r>
              <a:rPr lang="en-US" dirty="0">
                <a:solidFill>
                  <a:prstClr val="black"/>
                </a:solidFill>
              </a:rPr>
              <a:t>Prefrontal Cortex</a:t>
            </a:r>
          </a:p>
        </p:txBody>
      </p:sp>
      <p:sp>
        <p:nvSpPr>
          <p:cNvPr id="26" name="Bent Arrow 25"/>
          <p:cNvSpPr/>
          <p:nvPr/>
        </p:nvSpPr>
        <p:spPr>
          <a:xfrm rot="5400000">
            <a:off x="3532632" y="4939837"/>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7" name="TextBox 26"/>
          <p:cNvSpPr txBox="1"/>
          <p:nvPr/>
        </p:nvSpPr>
        <p:spPr>
          <a:xfrm>
            <a:off x="2964180" y="5938766"/>
            <a:ext cx="2560320" cy="646331"/>
          </a:xfrm>
          <a:prstGeom prst="rect">
            <a:avLst/>
          </a:prstGeom>
          <a:solidFill>
            <a:srgbClr val="FF0000"/>
          </a:solidFill>
        </p:spPr>
        <p:txBody>
          <a:bodyPr wrap="square" rtlCol="0">
            <a:spAutoFit/>
          </a:bodyPr>
          <a:lstStyle/>
          <a:p>
            <a:r>
              <a:rPr lang="en-US" b="1" dirty="0">
                <a:solidFill>
                  <a:prstClr val="black"/>
                </a:solidFill>
              </a:rPr>
              <a:t>Fight, Flight, or Freeze Response</a:t>
            </a:r>
          </a:p>
        </p:txBody>
      </p:sp>
      <p:sp>
        <p:nvSpPr>
          <p:cNvPr id="28" name="Bent Arrow 27"/>
          <p:cNvSpPr/>
          <p:nvPr/>
        </p:nvSpPr>
        <p:spPr>
          <a:xfrm>
            <a:off x="1132332" y="2057400"/>
            <a:ext cx="751332" cy="7427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Bent-Up Arrow 30"/>
          <p:cNvSpPr/>
          <p:nvPr/>
        </p:nvSpPr>
        <p:spPr>
          <a:xfrm rot="5400000">
            <a:off x="1049536" y="4502396"/>
            <a:ext cx="775192"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740664" y="533400"/>
            <a:ext cx="7412736" cy="769441"/>
          </a:xfrm>
          <a:prstGeom prst="rect">
            <a:avLst/>
          </a:prstGeom>
          <a:noFill/>
        </p:spPr>
        <p:txBody>
          <a:bodyPr wrap="square" rtlCol="0">
            <a:spAutoFit/>
          </a:bodyPr>
          <a:lstStyle/>
          <a:p>
            <a:pPr algn="ctr"/>
            <a:r>
              <a:rPr lang="en-US" sz="4400" b="1" dirty="0">
                <a:solidFill>
                  <a:srgbClr val="DA1F28"/>
                </a:solidFill>
                <a:latin typeface="Adobe Gothic Std B" pitchFamily="34" charset="-128"/>
                <a:ea typeface="Adobe Gothic Std B" pitchFamily="34" charset="-128"/>
              </a:rPr>
              <a:t>One Brain / Two Paths</a:t>
            </a:r>
          </a:p>
        </p:txBody>
      </p:sp>
    </p:spTree>
    <p:extLst>
      <p:ext uri="{BB962C8B-B14F-4D97-AF65-F5344CB8AC3E}">
        <p14:creationId xmlns:p14="http://schemas.microsoft.com/office/powerpoint/2010/main" val="2691781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Two Brains In One</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33430"/>
            <a:ext cx="1981200" cy="226599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4519934"/>
            <a:ext cx="1676400" cy="2279494"/>
          </a:xfrm>
          <a:prstGeom prst="rect">
            <a:avLst/>
          </a:prstGeom>
        </p:spPr>
      </p:pic>
      <p:pic>
        <p:nvPicPr>
          <p:cNvPr id="1028" name="Picture 4" descr="C:\Users\kyle.stark\AppData\Local\Microsoft\Windows\Temporary Internet Files\Content.IE5\Q6787I8E\Heart_Equals_sig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790129"/>
            <a:ext cx="1997348"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18" y="1389887"/>
            <a:ext cx="1437564" cy="256461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400" y="1731390"/>
            <a:ext cx="2838450" cy="160972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6084" y="1966894"/>
            <a:ext cx="2576378" cy="1600066"/>
          </a:xfrm>
          <a:prstGeom prst="rect">
            <a:avLst/>
          </a:prstGeom>
        </p:spPr>
      </p:pic>
      <p:sp>
        <p:nvSpPr>
          <p:cNvPr id="9" name="Equal 8"/>
          <p:cNvSpPr/>
          <p:nvPr/>
        </p:nvSpPr>
        <p:spPr>
          <a:xfrm>
            <a:off x="3398973" y="2202287"/>
            <a:ext cx="990600" cy="968948"/>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549680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p:cNvSpPr txBox="1"/>
          <p:nvPr/>
        </p:nvSpPr>
        <p:spPr>
          <a:xfrm>
            <a:off x="914400" y="381000"/>
            <a:ext cx="7543800" cy="2246769"/>
          </a:xfrm>
          <a:prstGeom prst="rect">
            <a:avLst/>
          </a:prstGeom>
          <a:noFill/>
        </p:spPr>
        <p:txBody>
          <a:bodyPr wrap="square" rtlCol="0">
            <a:spAutoFit/>
          </a:bodyPr>
          <a:lstStyle/>
          <a:p>
            <a:r>
              <a:rPr lang="en-US" sz="2800" dirty="0" smtClean="0">
                <a:latin typeface="Arial Black" pitchFamily="34" charset="0"/>
              </a:rPr>
              <a:t>The security guard (Amygdala) helps us to be aware of our world, but once we have a functioning wise leader (Prefrontal Cortex), we don’t want him to be </a:t>
            </a:r>
            <a:r>
              <a:rPr lang="en-US" sz="2800" u="sng" dirty="0" smtClean="0">
                <a:latin typeface="Arial Black" pitchFamily="34" charset="0"/>
              </a:rPr>
              <a:t>in charge </a:t>
            </a:r>
            <a:r>
              <a:rPr lang="en-US" sz="2800" dirty="0" smtClean="0">
                <a:latin typeface="Arial Black" pitchFamily="34" charset="0"/>
              </a:rPr>
              <a:t>anymore.  </a:t>
            </a:r>
            <a:endParaRPr lang="en-US" sz="2800" dirty="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27769"/>
            <a:ext cx="1676400" cy="19173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967" y="2656752"/>
            <a:ext cx="2814713" cy="1888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735" y="4800601"/>
            <a:ext cx="1200150" cy="2057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2484" y="4800600"/>
            <a:ext cx="2743200" cy="2057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4680" y="2656752"/>
            <a:ext cx="1963937" cy="18884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1885" y="4800600"/>
            <a:ext cx="2758190" cy="2057400"/>
          </a:xfrm>
          <a:prstGeom prst="rect">
            <a:avLst/>
          </a:prstGeom>
        </p:spPr>
      </p:pic>
    </p:spTree>
    <p:extLst>
      <p:ext uri="{BB962C8B-B14F-4D97-AF65-F5344CB8AC3E}">
        <p14:creationId xmlns:p14="http://schemas.microsoft.com/office/powerpoint/2010/main" val="41168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CD8E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295400"/>
          </a:xfrm>
          <a:ln w="76200">
            <a:noFill/>
          </a:ln>
        </p:spPr>
        <p:txBody>
          <a:bodyPr>
            <a:normAutofit/>
          </a:bodyPr>
          <a:lstStyle/>
          <a:p>
            <a:pPr algn="ctr"/>
            <a:r>
              <a:rPr lang="en-US" sz="7200" dirty="0" smtClean="0">
                <a:solidFill>
                  <a:srgbClr val="FF0000"/>
                </a:solidFill>
              </a:rPr>
              <a:t>Self-Regulation</a:t>
            </a:r>
            <a:endParaRPr lang="en-US" sz="7200"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9566"/>
            <a:ext cx="3255264" cy="3136392"/>
          </a:xfrm>
          <a:prstGeom prst="rect">
            <a:avLst/>
          </a:prstGeom>
        </p:spPr>
      </p:pic>
      <p:sp>
        <p:nvSpPr>
          <p:cNvPr id="5" name="TextBox 4"/>
          <p:cNvSpPr txBox="1"/>
          <p:nvPr/>
        </p:nvSpPr>
        <p:spPr>
          <a:xfrm>
            <a:off x="2590800" y="2133600"/>
            <a:ext cx="5257800" cy="2308324"/>
          </a:xfrm>
          <a:prstGeom prst="rect">
            <a:avLst/>
          </a:prstGeom>
          <a:noFill/>
        </p:spPr>
        <p:txBody>
          <a:bodyPr wrap="square" rtlCol="0">
            <a:spAutoFit/>
          </a:bodyPr>
          <a:lstStyle/>
          <a:p>
            <a:r>
              <a:rPr lang="en-US" sz="4800" b="1" dirty="0" smtClean="0">
                <a:solidFill>
                  <a:prstClr val="black"/>
                </a:solidFill>
              </a:rPr>
              <a:t>The Why</a:t>
            </a:r>
          </a:p>
          <a:p>
            <a:r>
              <a:rPr lang="en-US" sz="4800" b="1" dirty="0" smtClean="0">
                <a:solidFill>
                  <a:prstClr val="black"/>
                </a:solidFill>
              </a:rPr>
              <a:t>	The What</a:t>
            </a:r>
          </a:p>
          <a:p>
            <a:r>
              <a:rPr lang="en-US" sz="4800" b="1" dirty="0" smtClean="0">
                <a:solidFill>
                  <a:prstClr val="black"/>
                </a:solidFill>
              </a:rPr>
              <a:t>		The How </a:t>
            </a:r>
            <a:endParaRPr lang="en-US" sz="4800" b="1" dirty="0">
              <a:solidFill>
                <a:prstClr val="black"/>
              </a:solidFill>
            </a:endParaRPr>
          </a:p>
        </p:txBody>
      </p:sp>
      <p:sp>
        <p:nvSpPr>
          <p:cNvPr id="7" name="Subtitle 2"/>
          <p:cNvSpPr txBox="1">
            <a:spLocks/>
          </p:cNvSpPr>
          <p:nvPr/>
        </p:nvSpPr>
        <p:spPr>
          <a:xfrm>
            <a:off x="381000" y="4850573"/>
            <a:ext cx="8610600" cy="1828800"/>
          </a:xfrm>
          <a:prstGeom prst="rect">
            <a:avLst/>
          </a:prstGeom>
        </p:spPr>
        <p:txBody>
          <a:bodyPr vert="horz" lIns="45720" rIns="45720">
            <a:normAutofit fontScale="400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endParaRPr lang="en-US" sz="3800" b="1" dirty="0" smtClean="0"/>
          </a:p>
          <a:p>
            <a:pPr algn="l"/>
            <a:r>
              <a:rPr lang="en-US" sz="4000" b="1" dirty="0" smtClean="0">
                <a:solidFill>
                  <a:schemeClr val="tx1"/>
                </a:solidFill>
              </a:rPr>
              <a:t>Mind-Up</a:t>
            </a:r>
            <a:r>
              <a:rPr lang="en-US" sz="4000" dirty="0" smtClean="0">
                <a:solidFill>
                  <a:schemeClr val="tx1"/>
                </a:solidFill>
              </a:rPr>
              <a:t>: The Hawn Foundation </a:t>
            </a:r>
          </a:p>
          <a:p>
            <a:pPr algn="l"/>
            <a:r>
              <a:rPr lang="en-US" sz="4000" b="1" dirty="0" smtClean="0">
                <a:solidFill>
                  <a:schemeClr val="tx1"/>
                </a:solidFill>
              </a:rPr>
              <a:t>Friends For Life</a:t>
            </a:r>
            <a:r>
              <a:rPr lang="en-US" sz="4000" dirty="0" smtClean="0">
                <a:solidFill>
                  <a:schemeClr val="tx1"/>
                </a:solidFill>
              </a:rPr>
              <a:t>: Dr. Paula Barrett</a:t>
            </a:r>
          </a:p>
          <a:p>
            <a:pPr algn="l"/>
            <a:r>
              <a:rPr lang="en-US" sz="4000" b="1" dirty="0" smtClean="0">
                <a:solidFill>
                  <a:schemeClr val="tx1"/>
                </a:solidFill>
              </a:rPr>
              <a:t>The Zones of Regulation</a:t>
            </a:r>
            <a:r>
              <a:rPr lang="en-US" sz="4000" dirty="0" smtClean="0">
                <a:solidFill>
                  <a:schemeClr val="tx1"/>
                </a:solidFill>
              </a:rPr>
              <a:t>: Leah </a:t>
            </a:r>
            <a:r>
              <a:rPr lang="en-US" sz="4000" dirty="0" err="1" smtClean="0">
                <a:solidFill>
                  <a:schemeClr val="tx1"/>
                </a:solidFill>
              </a:rPr>
              <a:t>Kuypers</a:t>
            </a:r>
            <a:endParaRPr lang="en-US" sz="4000" dirty="0" smtClean="0">
              <a:solidFill>
                <a:schemeClr val="tx1"/>
              </a:solidFill>
            </a:endParaRPr>
          </a:p>
          <a:p>
            <a:pPr algn="l"/>
            <a:r>
              <a:rPr lang="en-US" sz="4000" b="1" dirty="0" smtClean="0">
                <a:solidFill>
                  <a:schemeClr val="tx1"/>
                </a:solidFill>
              </a:rPr>
              <a:t>Calm, Alert and Learning</a:t>
            </a:r>
            <a:r>
              <a:rPr lang="en-US" sz="4000" dirty="0" smtClean="0">
                <a:solidFill>
                  <a:schemeClr val="tx1"/>
                </a:solidFill>
              </a:rPr>
              <a:t>: Stuart </a:t>
            </a:r>
            <a:r>
              <a:rPr lang="en-US" sz="4000" dirty="0" err="1" smtClean="0">
                <a:solidFill>
                  <a:schemeClr val="tx1"/>
                </a:solidFill>
              </a:rPr>
              <a:t>Shanker</a:t>
            </a:r>
            <a:endParaRPr lang="en-US" sz="4000" dirty="0" smtClean="0">
              <a:solidFill>
                <a:schemeClr val="tx1"/>
              </a:solidFill>
            </a:endParaRPr>
          </a:p>
          <a:p>
            <a:pPr algn="l"/>
            <a:r>
              <a:rPr lang="en-US" sz="4000" b="1" dirty="0" err="1" smtClean="0">
                <a:solidFill>
                  <a:schemeClr val="tx1"/>
                </a:solidFill>
              </a:rPr>
              <a:t>Superflex</a:t>
            </a:r>
            <a:r>
              <a:rPr lang="en-US" sz="4000" b="1" dirty="0" smtClean="0">
                <a:solidFill>
                  <a:schemeClr val="tx1"/>
                </a:solidFill>
              </a:rPr>
              <a:t>: </a:t>
            </a:r>
            <a:r>
              <a:rPr lang="en-US" sz="4000" dirty="0" err="1" smtClean="0">
                <a:solidFill>
                  <a:schemeClr val="tx1"/>
                </a:solidFill>
              </a:rPr>
              <a:t>Stephani</a:t>
            </a:r>
            <a:r>
              <a:rPr lang="en-US" sz="4000" dirty="0" smtClean="0">
                <a:solidFill>
                  <a:schemeClr val="tx1"/>
                </a:solidFill>
              </a:rPr>
              <a:t> Madrigal &amp; Michelle Garcia</a:t>
            </a:r>
          </a:p>
          <a:p>
            <a:pPr algn="l"/>
            <a:r>
              <a:rPr lang="en-US" sz="4000" b="1" dirty="0" smtClean="0">
                <a:solidFill>
                  <a:schemeClr val="tx1"/>
                </a:solidFill>
              </a:rPr>
              <a:t>“How Does Your Engine Run?”: </a:t>
            </a:r>
            <a:r>
              <a:rPr lang="en-US" sz="4000" dirty="0" smtClean="0">
                <a:solidFill>
                  <a:schemeClr val="tx1"/>
                </a:solidFill>
              </a:rPr>
              <a:t>Mary Sue Williams &amp; Sherry </a:t>
            </a:r>
            <a:r>
              <a:rPr lang="en-US" sz="4000" dirty="0" err="1" smtClean="0">
                <a:solidFill>
                  <a:schemeClr val="tx1"/>
                </a:solidFill>
              </a:rPr>
              <a:t>Shellenberger</a:t>
            </a:r>
            <a:endParaRPr lang="en-US" sz="4000" b="1" dirty="0">
              <a:solidFill>
                <a:schemeClr val="tx1"/>
              </a:solidFill>
            </a:endParaRPr>
          </a:p>
        </p:txBody>
      </p:sp>
    </p:spTree>
    <p:extLst>
      <p:ext uri="{BB962C8B-B14F-4D97-AF65-F5344CB8AC3E}">
        <p14:creationId xmlns:p14="http://schemas.microsoft.com/office/powerpoint/2010/main" val="1695590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5486400"/>
            <a:ext cx="1028492" cy="1176338"/>
          </a:xfrm>
          <a:prstGeom prst="rect">
            <a:avLst/>
          </a:prstGeom>
        </p:spPr>
      </p:pic>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2101610511"/>
              </p:ext>
            </p:extLst>
          </p:nvPr>
        </p:nvGraphicFramePr>
        <p:xfrm>
          <a:off x="0" y="0"/>
          <a:ext cx="9051925" cy="6308725"/>
        </p:xfrm>
        <a:graphic>
          <a:graphicData uri="http://schemas.openxmlformats.org/presentationml/2006/ole">
            <mc:AlternateContent xmlns:mc="http://schemas.openxmlformats.org/markup-compatibility/2006">
              <mc:Choice xmlns:v="urn:schemas-microsoft-com:vml" Requires="v">
                <p:oleObj spid="_x0000_s2064" name="Document" r:id="rId5" imgW="6093237" imgH="4242636" progId="Word.Document.12">
                  <p:embed/>
                </p:oleObj>
              </mc:Choice>
              <mc:Fallback>
                <p:oleObj name="Document" r:id="rId5" imgW="6093237" imgH="4242636" progId="Word.Document.12">
                  <p:embed/>
                  <p:pic>
                    <p:nvPicPr>
                      <p:cNvPr id="0" name=""/>
                      <p:cNvPicPr/>
                      <p:nvPr/>
                    </p:nvPicPr>
                    <p:blipFill>
                      <a:blip r:embed="rId6"/>
                      <a:stretch>
                        <a:fillRect/>
                      </a:stretch>
                    </p:blipFill>
                    <p:spPr>
                      <a:xfrm>
                        <a:off x="0" y="0"/>
                        <a:ext cx="9051925" cy="6308725"/>
                      </a:xfrm>
                      <a:prstGeom prst="rect">
                        <a:avLst/>
                      </a:prstGeom>
                    </p:spPr>
                  </p:pic>
                </p:oleObj>
              </mc:Fallback>
            </mc:AlternateContent>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8436" y="5578707"/>
            <a:ext cx="651164" cy="1161677"/>
          </a:xfrm>
          <a:prstGeom prst="rect">
            <a:avLst/>
          </a:prstGeom>
        </p:spPr>
      </p:pic>
    </p:spTree>
    <p:extLst>
      <p:ext uri="{BB962C8B-B14F-4D97-AF65-F5344CB8AC3E}">
        <p14:creationId xmlns:p14="http://schemas.microsoft.com/office/powerpoint/2010/main" val="2578258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722" y="3568700"/>
            <a:ext cx="2613278" cy="3289300"/>
          </a:xfrm>
          <a:prstGeom prst="rect">
            <a:avLst/>
          </a:prstGeom>
        </p:spPr>
      </p:pic>
      <p:sp>
        <p:nvSpPr>
          <p:cNvPr id="2" name="TextBox 1"/>
          <p:cNvSpPr txBox="1"/>
          <p:nvPr/>
        </p:nvSpPr>
        <p:spPr>
          <a:xfrm>
            <a:off x="1676400" y="27709"/>
            <a:ext cx="6858000" cy="3847207"/>
          </a:xfrm>
          <a:prstGeom prst="rect">
            <a:avLst/>
          </a:prstGeom>
          <a:noFill/>
        </p:spPr>
        <p:txBody>
          <a:bodyPr wrap="square" rtlCol="0">
            <a:spAutoFit/>
          </a:bodyPr>
          <a:lstStyle/>
          <a:p>
            <a:endParaRPr lang="en-US" sz="1000" b="1" dirty="0" smtClean="0"/>
          </a:p>
          <a:p>
            <a:r>
              <a:rPr lang="en-US" sz="2800" b="1" dirty="0" smtClean="0"/>
              <a:t>Our </a:t>
            </a:r>
            <a:r>
              <a:rPr lang="en-US" sz="2800" b="1" dirty="0"/>
              <a:t>security guard does </a:t>
            </a:r>
            <a:r>
              <a:rPr lang="en-US" sz="2800" b="1" u="sng" dirty="0"/>
              <a:t>not</a:t>
            </a:r>
            <a:r>
              <a:rPr lang="en-US" sz="2800" b="1" dirty="0"/>
              <a:t> have a </a:t>
            </a:r>
            <a:r>
              <a:rPr lang="en-US" sz="2800" b="1" dirty="0" smtClean="0"/>
              <a:t>key for our filing cabinet.  </a:t>
            </a:r>
          </a:p>
          <a:p>
            <a:endParaRPr lang="en-US" sz="1000" b="1" dirty="0">
              <a:solidFill>
                <a:srgbClr val="FF0000"/>
              </a:solidFill>
            </a:endParaRPr>
          </a:p>
          <a:p>
            <a:r>
              <a:rPr lang="en-US" sz="2800" b="1" dirty="0" smtClean="0">
                <a:solidFill>
                  <a:srgbClr val="FF0000"/>
                </a:solidFill>
              </a:rPr>
              <a:t>When </a:t>
            </a:r>
            <a:r>
              <a:rPr lang="en-US" sz="2800" b="1" dirty="0">
                <a:solidFill>
                  <a:srgbClr val="FF0000"/>
                </a:solidFill>
              </a:rPr>
              <a:t>we get into the </a:t>
            </a:r>
            <a:r>
              <a:rPr lang="en-US" sz="2800" b="1" dirty="0" smtClean="0">
                <a:solidFill>
                  <a:srgbClr val="FF0000"/>
                </a:solidFill>
              </a:rPr>
              <a:t>RED ZONE our </a:t>
            </a:r>
            <a:r>
              <a:rPr lang="en-US" sz="2800" b="1" dirty="0">
                <a:solidFill>
                  <a:srgbClr val="FF0000"/>
                </a:solidFill>
              </a:rPr>
              <a:t>security guard can take us over.  </a:t>
            </a:r>
            <a:endParaRPr lang="en-US" sz="2800" b="1" dirty="0" smtClean="0">
              <a:solidFill>
                <a:srgbClr val="FF0000"/>
              </a:solidFill>
            </a:endParaRPr>
          </a:p>
          <a:p>
            <a:endParaRPr lang="en-US" sz="2800" b="1" dirty="0">
              <a:solidFill>
                <a:srgbClr val="FF0000"/>
              </a:solidFill>
            </a:endParaRPr>
          </a:p>
          <a:p>
            <a:r>
              <a:rPr lang="en-US" sz="2800" b="1" dirty="0" smtClean="0"/>
              <a:t>This </a:t>
            </a:r>
            <a:r>
              <a:rPr lang="en-US" sz="2800" b="1" dirty="0"/>
              <a:t>leaves us with no access to our learning, and only three </a:t>
            </a:r>
            <a:r>
              <a:rPr lang="en-US" sz="2800" b="1" dirty="0" err="1"/>
              <a:t>behaviour</a:t>
            </a:r>
            <a:r>
              <a:rPr lang="en-US" sz="2800" b="1" dirty="0"/>
              <a:t> options</a:t>
            </a:r>
            <a:r>
              <a:rPr lang="en-US" sz="2800" b="1"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1524000"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63" y="4428914"/>
            <a:ext cx="6450075" cy="228815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60" y="2514600"/>
            <a:ext cx="1222479" cy="1210837"/>
          </a:xfrm>
          <a:prstGeom prst="rect">
            <a:avLst/>
          </a:prstGeom>
        </p:spPr>
      </p:pic>
    </p:spTree>
    <p:extLst>
      <p:ext uri="{BB962C8B-B14F-4D97-AF65-F5344CB8AC3E}">
        <p14:creationId xmlns:p14="http://schemas.microsoft.com/office/powerpoint/2010/main" val="2498945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01314"/>
          </a:xfrm>
          <a:prstGeom prst="rect">
            <a:avLst/>
          </a:prstGeom>
          <a:noFill/>
        </p:spPr>
        <p:txBody>
          <a:bodyPr wrap="square" rtlCol="0">
            <a:spAutoFit/>
          </a:bodyPr>
          <a:lstStyle/>
          <a:p>
            <a:pPr lvl="0" algn="ctr"/>
            <a:endParaRPr lang="en-US" sz="800" b="1" dirty="0" smtClean="0">
              <a:solidFill>
                <a:srgbClr val="00B050"/>
              </a:solidFill>
              <a:latin typeface="Arial Black" pitchFamily="34" charset="0"/>
            </a:endParaRPr>
          </a:p>
          <a:p>
            <a:pPr lvl="0" algn="ctr"/>
            <a:r>
              <a:rPr lang="en-US" sz="3200" b="1" dirty="0" smtClean="0">
                <a:solidFill>
                  <a:srgbClr val="00B050"/>
                </a:solidFill>
                <a:latin typeface="Arial Black" pitchFamily="34" charset="0"/>
              </a:rPr>
              <a:t>A </a:t>
            </a:r>
            <a:r>
              <a:rPr lang="en-US" sz="3200" b="1" dirty="0">
                <a:solidFill>
                  <a:srgbClr val="00B050"/>
                </a:solidFill>
                <a:latin typeface="Arial Black" pitchFamily="34" charset="0"/>
              </a:rPr>
              <a:t>person can experience </a:t>
            </a:r>
            <a:r>
              <a:rPr lang="en-US" sz="3200" b="1" u="sng" dirty="0">
                <a:solidFill>
                  <a:srgbClr val="00B050"/>
                </a:solidFill>
                <a:latin typeface="Arial Black" pitchFamily="34" charset="0"/>
              </a:rPr>
              <a:t>every</a:t>
            </a:r>
            <a:r>
              <a:rPr lang="en-US" sz="3200" b="1" dirty="0">
                <a:solidFill>
                  <a:srgbClr val="00B050"/>
                </a:solidFill>
                <a:latin typeface="Arial Black" pitchFamily="34" charset="0"/>
              </a:rPr>
              <a:t> emotion in the green energy.  </a:t>
            </a:r>
            <a:endParaRPr lang="en-US" sz="3200" b="1" dirty="0" smtClean="0">
              <a:solidFill>
                <a:srgbClr val="00B050"/>
              </a:solidFill>
              <a:latin typeface="Arial Black" pitchFamily="34" charset="0"/>
            </a:endParaRPr>
          </a:p>
          <a:p>
            <a:pPr lvl="0"/>
            <a:endParaRPr lang="en-US" sz="800" b="1" dirty="0">
              <a:solidFill>
                <a:srgbClr val="00B050"/>
              </a:solidFill>
            </a:endParaRPr>
          </a:p>
          <a:p>
            <a:pPr lvl="0"/>
            <a:r>
              <a:rPr lang="en-US" sz="2400" b="1" dirty="0" smtClean="0">
                <a:solidFill>
                  <a:prstClr val="black"/>
                </a:solidFill>
              </a:rPr>
              <a:t>It </a:t>
            </a:r>
            <a:r>
              <a:rPr lang="en-US" sz="2400" b="1" dirty="0">
                <a:solidFill>
                  <a:prstClr val="black"/>
                </a:solidFill>
              </a:rPr>
              <a:t>is possible to be very angry, </a:t>
            </a:r>
            <a:r>
              <a:rPr lang="en-US" sz="2400" b="1" dirty="0" smtClean="0">
                <a:solidFill>
                  <a:prstClr val="black"/>
                </a:solidFill>
              </a:rPr>
              <a:t>embarrassed, sad, or afraid, and yet </a:t>
            </a:r>
            <a:r>
              <a:rPr lang="en-US" sz="2400" b="1" dirty="0">
                <a:solidFill>
                  <a:prstClr val="black"/>
                </a:solidFill>
              </a:rPr>
              <a:t>at the same time be calm.   </a:t>
            </a:r>
            <a:endParaRPr lang="en-US" sz="2400" b="1" dirty="0" smtClean="0">
              <a:solidFill>
                <a:prstClr val="black"/>
              </a:solidFill>
            </a:endParaRPr>
          </a:p>
          <a:p>
            <a:pPr lvl="0"/>
            <a:endParaRPr lang="en-US" sz="800" b="1" dirty="0">
              <a:solidFill>
                <a:prstClr val="black"/>
              </a:solidFill>
            </a:endParaRPr>
          </a:p>
          <a:p>
            <a:pPr lvl="0"/>
            <a:r>
              <a:rPr lang="en-US" sz="2400" b="1" dirty="0" smtClean="0"/>
              <a:t>When </a:t>
            </a:r>
            <a:r>
              <a:rPr lang="en-US" sz="2400" b="1" dirty="0"/>
              <a:t>we are calm in the green zone, our wise leader is strongest.  Our wise leader has the key to open our </a:t>
            </a:r>
            <a:r>
              <a:rPr lang="en-US" sz="2400" b="1" dirty="0" smtClean="0"/>
              <a:t>filing cabinet </a:t>
            </a:r>
            <a:r>
              <a:rPr lang="en-US" sz="2400" b="1" dirty="0"/>
              <a:t>to access all our memories / learning.  </a:t>
            </a:r>
          </a:p>
          <a:p>
            <a:pPr lvl="0"/>
            <a:endParaRPr lang="en-US" sz="800" b="1" dirty="0">
              <a:solidFill>
                <a:srgbClr val="00B050"/>
              </a:solidFill>
            </a:endParaRPr>
          </a:p>
          <a:p>
            <a:pPr lvl="0" algn="ctr"/>
            <a:r>
              <a:rPr lang="en-US" sz="2800" b="1" dirty="0">
                <a:solidFill>
                  <a:srgbClr val="2C8436"/>
                </a:solidFill>
                <a:latin typeface="Arial Black" pitchFamily="34" charset="0"/>
              </a:rPr>
              <a:t>No matter </a:t>
            </a:r>
            <a:r>
              <a:rPr lang="en-US" sz="2800" b="1" dirty="0" smtClean="0">
                <a:solidFill>
                  <a:srgbClr val="2C8436"/>
                </a:solidFill>
                <a:latin typeface="Arial Black" pitchFamily="34" charset="0"/>
              </a:rPr>
              <a:t>what problem we are faced with,           it </a:t>
            </a:r>
            <a:r>
              <a:rPr lang="en-US" sz="2800" b="1" dirty="0">
                <a:solidFill>
                  <a:srgbClr val="2C8436"/>
                </a:solidFill>
                <a:latin typeface="Arial Black" pitchFamily="34" charset="0"/>
              </a:rPr>
              <a:t>is always better to have </a:t>
            </a:r>
            <a:endParaRPr lang="en-US" sz="2800" b="1" dirty="0" smtClean="0">
              <a:solidFill>
                <a:srgbClr val="2C8436"/>
              </a:solidFill>
              <a:latin typeface="Arial Black" pitchFamily="34" charset="0"/>
            </a:endParaRPr>
          </a:p>
          <a:p>
            <a:pPr lvl="0" algn="ctr"/>
            <a:r>
              <a:rPr lang="en-US" sz="2800" b="1" dirty="0" smtClean="0">
                <a:solidFill>
                  <a:srgbClr val="2C8436"/>
                </a:solidFill>
                <a:latin typeface="Arial Black" pitchFamily="34" charset="0"/>
              </a:rPr>
              <a:t>the </a:t>
            </a:r>
            <a:r>
              <a:rPr lang="en-US" sz="2800" b="1" dirty="0">
                <a:solidFill>
                  <a:srgbClr val="2C8436"/>
                </a:solidFill>
                <a:latin typeface="Arial Black" pitchFamily="34" charset="0"/>
              </a:rPr>
              <a:t>wise </a:t>
            </a:r>
            <a:r>
              <a:rPr lang="en-US" sz="2800" b="1" dirty="0" smtClean="0">
                <a:solidFill>
                  <a:srgbClr val="2C8436"/>
                </a:solidFill>
                <a:latin typeface="Arial Black" pitchFamily="34" charset="0"/>
              </a:rPr>
              <a:t>leader in </a:t>
            </a:r>
            <a:r>
              <a:rPr lang="en-US" sz="2800" b="1" dirty="0">
                <a:solidFill>
                  <a:srgbClr val="2C8436"/>
                </a:solidFill>
                <a:latin typeface="Arial Black" pitchFamily="34" charset="0"/>
              </a:rPr>
              <a:t>charge!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789" y="4678205"/>
            <a:ext cx="1210209" cy="21590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283" y="2819400"/>
            <a:ext cx="1117895" cy="4975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9" y="4678204"/>
            <a:ext cx="3632993" cy="217979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385" y="4678205"/>
            <a:ext cx="2179796" cy="2179796"/>
          </a:xfrm>
          <a:prstGeom prst="rect">
            <a:avLst/>
          </a:prstGeom>
        </p:spPr>
      </p:pic>
    </p:spTree>
    <p:extLst>
      <p:ext uri="{BB962C8B-B14F-4D97-AF65-F5344CB8AC3E}">
        <p14:creationId xmlns:p14="http://schemas.microsoft.com/office/powerpoint/2010/main" val="427036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3570208"/>
          </a:xfrm>
          <a:prstGeom prst="rect">
            <a:avLst/>
          </a:prstGeom>
          <a:noFill/>
        </p:spPr>
        <p:txBody>
          <a:bodyPr wrap="square" rtlCol="0">
            <a:spAutoFit/>
          </a:bodyPr>
          <a:lstStyle/>
          <a:p>
            <a:r>
              <a:rPr lang="en-US" sz="2400" b="1" dirty="0" smtClean="0"/>
              <a:t>It is Ok to be in the low energy blue zone, or in the high energy yellow zone, however it is important to know  when you are in these zones. </a:t>
            </a:r>
            <a:r>
              <a:rPr lang="en-US" sz="2400" b="1" dirty="0"/>
              <a:t>B</a:t>
            </a:r>
            <a:r>
              <a:rPr lang="en-US" sz="2400" b="1" dirty="0" smtClean="0"/>
              <a:t>oth the blue and yellow zones are next to the red zone.  </a:t>
            </a:r>
            <a:r>
              <a:rPr lang="en-US" sz="2400" b="1" dirty="0" smtClean="0">
                <a:solidFill>
                  <a:srgbClr val="FF0000"/>
                </a:solidFill>
              </a:rPr>
              <a:t>We should NEVER be in the red zone once we have a wise leader.</a:t>
            </a:r>
          </a:p>
          <a:p>
            <a:endParaRPr lang="en-US" sz="1000" b="1" dirty="0" smtClean="0"/>
          </a:p>
          <a:p>
            <a:r>
              <a:rPr lang="en-US" sz="2400" b="1" dirty="0" smtClean="0"/>
              <a:t>If you picture the zone chart wrapped around a can you will see that both the blue and yellow zones are next to the red zone.  In the can is all the stress and issues of daily life.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8882" y="4572000"/>
            <a:ext cx="2112032" cy="17910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65512">
            <a:off x="1601626" y="4473867"/>
            <a:ext cx="751136" cy="8833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0311" y="6247924"/>
            <a:ext cx="533400" cy="61007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9073" y="6148278"/>
            <a:ext cx="397826" cy="70972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8999" y="3459018"/>
            <a:ext cx="4495801" cy="3133438"/>
          </a:xfrm>
          <a:prstGeom prst="rect">
            <a:avLst/>
          </a:prstGeom>
        </p:spPr>
      </p:pic>
    </p:spTree>
    <p:extLst>
      <p:ext uri="{BB962C8B-B14F-4D97-AF65-F5344CB8AC3E}">
        <p14:creationId xmlns:p14="http://schemas.microsoft.com/office/powerpoint/2010/main" val="3658593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10126"/>
            <a:ext cx="9144000" cy="5047536"/>
          </a:xfrm>
          <a:prstGeom prst="rect">
            <a:avLst/>
          </a:prstGeom>
          <a:noFill/>
        </p:spPr>
        <p:txBody>
          <a:bodyPr wrap="square" rtlCol="0">
            <a:spAutoFit/>
          </a:bodyPr>
          <a:lstStyle/>
          <a:p>
            <a:pPr lvl="0"/>
            <a:r>
              <a:rPr lang="en-US" sz="2400" b="1" dirty="0" smtClean="0">
                <a:solidFill>
                  <a:prstClr val="black"/>
                </a:solidFill>
              </a:rPr>
              <a:t>Even though it is important to experience the blue and yellow emotional energy, it </a:t>
            </a:r>
            <a:r>
              <a:rPr lang="en-US" sz="2400" b="1" dirty="0">
                <a:solidFill>
                  <a:prstClr val="black"/>
                </a:solidFill>
              </a:rPr>
              <a:t>is </a:t>
            </a:r>
            <a:r>
              <a:rPr lang="en-US" sz="2400" b="1" dirty="0" smtClean="0">
                <a:solidFill>
                  <a:prstClr val="black"/>
                </a:solidFill>
              </a:rPr>
              <a:t>necessary </a:t>
            </a:r>
            <a:r>
              <a:rPr lang="en-US" sz="2400" b="1" dirty="0">
                <a:solidFill>
                  <a:prstClr val="black"/>
                </a:solidFill>
              </a:rPr>
              <a:t>to </a:t>
            </a:r>
            <a:r>
              <a:rPr lang="en-US" sz="2400" b="1" dirty="0" smtClean="0">
                <a:solidFill>
                  <a:prstClr val="black"/>
                </a:solidFill>
              </a:rPr>
              <a:t>have the skills to move </a:t>
            </a:r>
            <a:r>
              <a:rPr lang="en-US" sz="2400" b="1" dirty="0">
                <a:solidFill>
                  <a:prstClr val="black"/>
                </a:solidFill>
              </a:rPr>
              <a:t>back into the green </a:t>
            </a:r>
            <a:r>
              <a:rPr lang="en-US" sz="2400" b="1" dirty="0" smtClean="0">
                <a:solidFill>
                  <a:prstClr val="black"/>
                </a:solidFill>
              </a:rPr>
              <a:t>zone.  For </a:t>
            </a:r>
            <a:r>
              <a:rPr lang="en-US" sz="2400" b="1" dirty="0">
                <a:solidFill>
                  <a:prstClr val="black"/>
                </a:solidFill>
              </a:rPr>
              <a:t>example, </a:t>
            </a:r>
            <a:r>
              <a:rPr lang="en-US" sz="2400" b="1" dirty="0" smtClean="0">
                <a:solidFill>
                  <a:prstClr val="black"/>
                </a:solidFill>
              </a:rPr>
              <a:t>if a child’s </a:t>
            </a:r>
            <a:r>
              <a:rPr lang="en-US" sz="2400" b="1" dirty="0">
                <a:solidFill>
                  <a:prstClr val="black"/>
                </a:solidFill>
              </a:rPr>
              <a:t>energy is </a:t>
            </a:r>
            <a:r>
              <a:rPr lang="en-US" sz="2400" b="1" dirty="0" smtClean="0">
                <a:solidFill>
                  <a:prstClr val="black"/>
                </a:solidFill>
              </a:rPr>
              <a:t>in the yellow zone after </a:t>
            </a:r>
            <a:r>
              <a:rPr lang="en-US" sz="2400" b="1" dirty="0">
                <a:solidFill>
                  <a:prstClr val="black"/>
                </a:solidFill>
              </a:rPr>
              <a:t>playing outside during recess, it is important </a:t>
            </a:r>
            <a:r>
              <a:rPr lang="en-US" sz="2400" b="1" dirty="0" smtClean="0">
                <a:solidFill>
                  <a:prstClr val="black"/>
                </a:solidFill>
              </a:rPr>
              <a:t>to be able to </a:t>
            </a:r>
            <a:r>
              <a:rPr lang="en-US" sz="2400" b="1" dirty="0">
                <a:solidFill>
                  <a:prstClr val="black"/>
                </a:solidFill>
              </a:rPr>
              <a:t>move back into the green zone when returning to </a:t>
            </a:r>
            <a:r>
              <a:rPr lang="en-US" sz="2400" b="1" dirty="0" smtClean="0">
                <a:solidFill>
                  <a:prstClr val="black"/>
                </a:solidFill>
              </a:rPr>
              <a:t>a classroom lesson.  </a:t>
            </a:r>
            <a:r>
              <a:rPr lang="en-US" sz="2400" b="1" dirty="0">
                <a:solidFill>
                  <a:prstClr val="black"/>
                </a:solidFill>
              </a:rPr>
              <a:t>The green zone is best for learning since the wise leader (PFC) is strongest in this calm, alert energy</a:t>
            </a:r>
            <a:r>
              <a:rPr lang="en-US" sz="2400" b="1" dirty="0" smtClean="0">
                <a:solidFill>
                  <a:prstClr val="black"/>
                </a:solidFill>
              </a:rPr>
              <a:t>.</a:t>
            </a:r>
          </a:p>
          <a:p>
            <a:pPr lvl="0"/>
            <a:endParaRPr lang="en-US" sz="1000" b="1" dirty="0">
              <a:solidFill>
                <a:prstClr val="black"/>
              </a:solidFill>
            </a:endParaRPr>
          </a:p>
          <a:p>
            <a:pPr lvl="0"/>
            <a:r>
              <a:rPr lang="en-US" sz="2400" b="1" dirty="0" smtClean="0">
                <a:solidFill>
                  <a:srgbClr val="FF0000"/>
                </a:solidFill>
              </a:rPr>
              <a:t>If a person is not aware of their emotional energy zones, or does not have the skills to move themselves back into the green zone, they will be in constant risk of falling into the red zone.  This will result in more social and emotional struggles</a:t>
            </a:r>
            <a:r>
              <a:rPr lang="en-US" sz="2400" b="1" dirty="0">
                <a:solidFill>
                  <a:srgbClr val="FF0000"/>
                </a:solidFill>
              </a:rPr>
              <a:t> </a:t>
            </a:r>
            <a:r>
              <a:rPr lang="en-US" sz="2400" b="1" dirty="0" smtClean="0">
                <a:solidFill>
                  <a:srgbClr val="FF0000"/>
                </a:solidFill>
              </a:rPr>
              <a:t>in life.</a:t>
            </a:r>
            <a:endParaRPr lang="en-US" sz="24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399" y="4688330"/>
            <a:ext cx="4099743" cy="2169669"/>
          </a:xfrm>
          <a:prstGeom prst="rect">
            <a:avLst/>
          </a:prstGeom>
        </p:spPr>
      </p:pic>
    </p:spTree>
    <p:extLst>
      <p:ext uri="{BB962C8B-B14F-4D97-AF65-F5344CB8AC3E}">
        <p14:creationId xmlns:p14="http://schemas.microsoft.com/office/powerpoint/2010/main" val="2947357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620000" cy="1446550"/>
          </a:xfrm>
          <a:prstGeom prst="rect">
            <a:avLst/>
          </a:prstGeom>
          <a:noFill/>
        </p:spPr>
        <p:txBody>
          <a:bodyPr wrap="square" rtlCol="0">
            <a:spAutoFit/>
          </a:bodyPr>
          <a:lstStyle/>
          <a:p>
            <a:pPr algn="ctr"/>
            <a:r>
              <a:rPr lang="en-US" sz="4400" b="1" dirty="0" smtClean="0">
                <a:solidFill>
                  <a:schemeClr val="accent1"/>
                </a:solidFill>
                <a:latin typeface="Arial Black" pitchFamily="34" charset="0"/>
              </a:rPr>
              <a:t>Practicing Simple </a:t>
            </a:r>
          </a:p>
          <a:p>
            <a:pPr algn="ctr"/>
            <a:r>
              <a:rPr lang="en-US" sz="4400" b="1" dirty="0" smtClean="0">
                <a:solidFill>
                  <a:schemeClr val="accent1"/>
                </a:solidFill>
                <a:latin typeface="Arial Black" pitchFamily="34" charset="0"/>
              </a:rPr>
              <a:t>Self-Regulation Skills</a:t>
            </a:r>
            <a:endParaRPr lang="en-US" sz="4400" b="1" dirty="0">
              <a:solidFill>
                <a:schemeClr val="accent1"/>
              </a:solidFill>
              <a:latin typeface="Arial Black"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475" y="1946564"/>
            <a:ext cx="3524250" cy="1295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018867"/>
            <a:ext cx="2371725" cy="1933575"/>
          </a:xfrm>
          <a:prstGeom prst="rect">
            <a:avLst/>
          </a:prstGeom>
        </p:spPr>
      </p:pic>
      <p:sp>
        <p:nvSpPr>
          <p:cNvPr id="3" name="TextBox 2"/>
          <p:cNvSpPr txBox="1"/>
          <p:nvPr/>
        </p:nvSpPr>
        <p:spPr>
          <a:xfrm>
            <a:off x="1943099" y="3365726"/>
            <a:ext cx="5257800" cy="461665"/>
          </a:xfrm>
          <a:prstGeom prst="rect">
            <a:avLst/>
          </a:prstGeom>
          <a:noFill/>
        </p:spPr>
        <p:txBody>
          <a:bodyPr wrap="square" rtlCol="0">
            <a:spAutoFit/>
          </a:bodyPr>
          <a:lstStyle/>
          <a:p>
            <a:pPr algn="ctr"/>
            <a:r>
              <a:rPr lang="en-US" sz="2400" b="1" dirty="0" smtClean="0">
                <a:latin typeface="Arial Black" pitchFamily="34" charset="0"/>
              </a:rPr>
              <a:t>Power through Practice!</a:t>
            </a:r>
            <a:endParaRPr lang="en-US" sz="2400" b="1" dirty="0">
              <a:latin typeface="Arial Black"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67" y="2424983"/>
            <a:ext cx="1952625" cy="23431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7261" y="3831856"/>
            <a:ext cx="3489477" cy="30261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082" y="367145"/>
            <a:ext cx="609600" cy="609600"/>
          </a:xfrm>
          <a:prstGeom prst="rect">
            <a:avLst/>
          </a:prstGeom>
        </p:spPr>
      </p:pic>
    </p:spTree>
    <p:extLst>
      <p:ext uri="{BB962C8B-B14F-4D97-AF65-F5344CB8AC3E}">
        <p14:creationId xmlns:p14="http://schemas.microsoft.com/office/powerpoint/2010/main" val="1517955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36000">
              <a:srgbClr val="FFFF00"/>
            </a:gs>
            <a:gs pos="0">
              <a:srgbClr val="FF0000"/>
            </a:gs>
            <a:gs pos="97917">
              <a:srgbClr val="0070C0"/>
            </a:gs>
            <a:gs pos="68000">
              <a:srgbClr val="04AC04"/>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0" y="27709"/>
            <a:ext cx="9144000" cy="5909310"/>
          </a:xfrm>
          <a:prstGeom prst="rect">
            <a:avLst/>
          </a:prstGeom>
          <a:noFill/>
          <a:ln>
            <a:noFill/>
          </a:ln>
        </p:spPr>
        <p:txBody>
          <a:bodyPr wrap="square" rtlCol="0">
            <a:spAutoFit/>
          </a:bodyPr>
          <a:lstStyle/>
          <a:p>
            <a:pPr algn="ctr">
              <a:buClr>
                <a:prstClr val="black"/>
              </a:buClr>
            </a:pPr>
            <a:r>
              <a:rPr lang="en-US" sz="3600" b="1" dirty="0" smtClean="0">
                <a:latin typeface="Arial Black" pitchFamily="34" charset="0"/>
              </a:rPr>
              <a:t>Managing Emotional Energy</a:t>
            </a:r>
          </a:p>
          <a:p>
            <a:pPr marL="342900" indent="-342900">
              <a:buClr>
                <a:prstClr val="black"/>
              </a:buClr>
              <a:buFont typeface="+mj-lt"/>
              <a:buAutoNum type="arabicPeriod" startAt="4"/>
            </a:pPr>
            <a:endParaRPr lang="en-US" sz="1000" b="1" dirty="0" smtClean="0">
              <a:solidFill>
                <a:srgbClr val="0070C0"/>
              </a:solidFill>
            </a:endParaRPr>
          </a:p>
          <a:p>
            <a:pPr lvl="1"/>
            <a:r>
              <a:rPr lang="en-US" sz="2000" b="1" dirty="0" smtClean="0">
                <a:solidFill>
                  <a:prstClr val="black"/>
                </a:solidFill>
                <a:latin typeface="Arial Black" pitchFamily="34" charset="0"/>
              </a:rPr>
              <a:t>We can manage emotional energy by practicing simple skills.</a:t>
            </a:r>
          </a:p>
          <a:p>
            <a:pPr marL="800100" lvl="1" indent="-342900">
              <a:buFont typeface="+mj-lt"/>
              <a:buAutoNum type="alphaLcPeriod"/>
            </a:pPr>
            <a:endParaRPr lang="en-US" sz="1000" b="1" dirty="0" smtClean="0">
              <a:solidFill>
                <a:prstClr val="black"/>
              </a:solidFill>
            </a:endParaRPr>
          </a:p>
          <a:p>
            <a:pPr lvl="1"/>
            <a:r>
              <a:rPr lang="en-US" sz="2400" b="1" dirty="0" smtClean="0">
                <a:solidFill>
                  <a:prstClr val="black"/>
                </a:solidFill>
                <a:latin typeface="Arial Black" pitchFamily="34" charset="0"/>
              </a:rPr>
              <a:t>The skills focus on three areas:</a:t>
            </a:r>
          </a:p>
          <a:p>
            <a:pPr marL="800100" lvl="1" indent="-342900">
              <a:buFont typeface="+mj-lt"/>
              <a:buAutoNum type="alphaLcPeriod"/>
            </a:pPr>
            <a:endParaRPr lang="en-US" sz="1000" b="1" dirty="0" smtClean="0">
              <a:solidFill>
                <a:prstClr val="black"/>
              </a:solidFill>
            </a:endParaRPr>
          </a:p>
          <a:p>
            <a:pPr marL="1314450" lvl="2" indent="-400050">
              <a:buFont typeface="+mj-lt"/>
              <a:buAutoNum type="romanLcPeriod"/>
            </a:pPr>
            <a:r>
              <a:rPr lang="en-US" sz="2000" b="1" dirty="0" smtClean="0">
                <a:solidFill>
                  <a:prstClr val="black"/>
                </a:solidFill>
              </a:rPr>
              <a:t>Managing our emotional energy through our thoughts.</a:t>
            </a:r>
          </a:p>
          <a:p>
            <a:pPr marL="1771650" lvl="3" indent="-400050">
              <a:buFont typeface="Arial" pitchFamily="34" charset="0"/>
              <a:buChar char="•"/>
            </a:pPr>
            <a:r>
              <a:rPr lang="en-US" sz="2000" b="1" dirty="0" smtClean="0">
                <a:solidFill>
                  <a:prstClr val="black"/>
                </a:solidFill>
              </a:rPr>
              <a:t>Green Thoughts vs. Red Thoughts</a:t>
            </a:r>
          </a:p>
          <a:p>
            <a:pPr marL="1771650" lvl="3" indent="-400050">
              <a:buFont typeface="Arial" pitchFamily="34" charset="0"/>
              <a:buChar char="•"/>
            </a:pPr>
            <a:r>
              <a:rPr lang="en-US" sz="2000" b="1" dirty="0" smtClean="0">
                <a:solidFill>
                  <a:prstClr val="black"/>
                </a:solidFill>
              </a:rPr>
              <a:t>Guided Imagery</a:t>
            </a:r>
          </a:p>
          <a:p>
            <a:pPr marL="1771650" lvl="3" indent="-400050">
              <a:buFont typeface="Arial" pitchFamily="34" charset="0"/>
              <a:buChar char="•"/>
            </a:pPr>
            <a:r>
              <a:rPr lang="en-US" sz="2000" b="1" dirty="0" smtClean="0">
                <a:solidFill>
                  <a:prstClr val="black"/>
                </a:solidFill>
              </a:rPr>
              <a:t>Goal setting, etc…</a:t>
            </a:r>
          </a:p>
          <a:p>
            <a:pPr marL="1771650" lvl="3" indent="-400050">
              <a:buFont typeface="+mj-lt"/>
              <a:buAutoNum type="alphaLcPeriod"/>
            </a:pPr>
            <a:endParaRPr lang="en-US" sz="2800" b="1" dirty="0" smtClean="0">
              <a:solidFill>
                <a:prstClr val="black"/>
              </a:solidFill>
            </a:endParaRPr>
          </a:p>
          <a:p>
            <a:pPr marL="1314450" lvl="2" indent="-400050">
              <a:buFont typeface="+mj-lt"/>
              <a:buAutoNum type="romanLcPeriod"/>
            </a:pPr>
            <a:r>
              <a:rPr lang="en-US" sz="2000" b="1" dirty="0" smtClean="0">
                <a:solidFill>
                  <a:prstClr val="black"/>
                </a:solidFill>
              </a:rPr>
              <a:t>Managing our emotional energy through our bodies. </a:t>
            </a:r>
          </a:p>
          <a:p>
            <a:pPr marL="1771650" lvl="3" indent="-400050">
              <a:buFont typeface="Arial" pitchFamily="34" charset="0"/>
              <a:buChar char="•"/>
            </a:pPr>
            <a:r>
              <a:rPr lang="en-US" sz="2000" b="1" dirty="0" smtClean="0">
                <a:solidFill>
                  <a:prstClr val="black"/>
                </a:solidFill>
              </a:rPr>
              <a:t>Stretching, music, dance, breathing</a:t>
            </a:r>
          </a:p>
          <a:p>
            <a:pPr marL="1771650" lvl="3" indent="-400050">
              <a:buFont typeface="Arial" pitchFamily="34" charset="0"/>
              <a:buChar char="•"/>
            </a:pPr>
            <a:r>
              <a:rPr lang="en-US" sz="2000" b="1" dirty="0" smtClean="0">
                <a:solidFill>
                  <a:prstClr val="black"/>
                </a:solidFill>
              </a:rPr>
              <a:t>Diet, sleep, exercise, etc…</a:t>
            </a:r>
          </a:p>
          <a:p>
            <a:pPr marL="1771650" lvl="3" indent="-400050">
              <a:buFont typeface="+mj-lt"/>
              <a:buAutoNum type="alphaLcPeriod"/>
            </a:pPr>
            <a:endParaRPr lang="en-US" sz="2000" b="1" dirty="0" smtClean="0">
              <a:solidFill>
                <a:prstClr val="black"/>
              </a:solidFill>
            </a:endParaRPr>
          </a:p>
          <a:p>
            <a:pPr marL="1771650" lvl="3" indent="-400050">
              <a:buFont typeface="+mj-lt"/>
              <a:buAutoNum type="alphaLcPeriod"/>
            </a:pPr>
            <a:endParaRPr lang="en-US" sz="2000" b="1" dirty="0" smtClean="0">
              <a:solidFill>
                <a:prstClr val="black"/>
              </a:solidFill>
            </a:endParaRPr>
          </a:p>
          <a:p>
            <a:pPr marL="1314450" lvl="2" indent="-400050">
              <a:buFont typeface="+mj-lt"/>
              <a:buAutoNum type="romanLcPeriod"/>
            </a:pPr>
            <a:r>
              <a:rPr lang="en-US" sz="2000" b="1" dirty="0" smtClean="0">
                <a:solidFill>
                  <a:prstClr val="black"/>
                </a:solidFill>
              </a:rPr>
              <a:t>Managing our emotional energy through </a:t>
            </a:r>
            <a:r>
              <a:rPr lang="en-US" sz="2000" b="1" dirty="0" smtClean="0"/>
              <a:t>our environment</a:t>
            </a:r>
            <a:r>
              <a:rPr lang="en-US" sz="2000" b="1" dirty="0" smtClean="0">
                <a:solidFill>
                  <a:prstClr val="black"/>
                </a:solidFill>
              </a:rPr>
              <a:t>.</a:t>
            </a:r>
          </a:p>
          <a:p>
            <a:pPr marL="1771650" lvl="3" indent="-400050">
              <a:buFont typeface="Arial" pitchFamily="34" charset="0"/>
              <a:buChar char="•"/>
            </a:pPr>
            <a:r>
              <a:rPr lang="en-US" sz="2000" b="1" dirty="0" smtClean="0">
                <a:solidFill>
                  <a:prstClr val="black"/>
                </a:solidFill>
              </a:rPr>
              <a:t>Calm work space, lighting, sound, etc…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967" y="4114801"/>
            <a:ext cx="1229034" cy="97542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1" y="5773458"/>
            <a:ext cx="1676400" cy="106409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195" y="2418007"/>
            <a:ext cx="2857805" cy="1128713"/>
          </a:xfrm>
          <a:prstGeom prst="rect">
            <a:avLst/>
          </a:prstGeom>
        </p:spPr>
      </p:pic>
    </p:spTree>
    <p:extLst>
      <p:ext uri="{BB962C8B-B14F-4D97-AF65-F5344CB8AC3E}">
        <p14:creationId xmlns:p14="http://schemas.microsoft.com/office/powerpoint/2010/main" val="3752125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905000"/>
          </a:xfrm>
          <a:solidFill>
            <a:schemeClr val="tx1">
              <a:lumMod val="50000"/>
              <a:lumOff val="50000"/>
            </a:schemeClr>
          </a:solidFill>
          <a:ln w="76200">
            <a:solidFill>
              <a:schemeClr val="accent1"/>
            </a:solidFill>
          </a:ln>
        </p:spPr>
        <p:txBody>
          <a:bodyPr>
            <a:normAutofit/>
          </a:bodyPr>
          <a:lstStyle/>
          <a:p>
            <a:r>
              <a:rPr lang="en-US" sz="6000" dirty="0" smtClean="0">
                <a:latin typeface="Aharoni" pitchFamily="2" charset="-79"/>
                <a:cs typeface="Aharoni" pitchFamily="2" charset="-79"/>
              </a:rPr>
              <a:t>Blue to Green Zone</a:t>
            </a:r>
            <a:r>
              <a:rPr lang="en-US" sz="6000" dirty="0" smtClean="0">
                <a:solidFill>
                  <a:srgbClr val="04AC04"/>
                </a:solidFill>
                <a:latin typeface="Aharoni" pitchFamily="2" charset="-79"/>
                <a:cs typeface="Aharoni" pitchFamily="2" charset="-79"/>
              </a:rPr>
              <a:t/>
            </a:r>
            <a:br>
              <a:rPr lang="en-US" sz="6000" dirty="0" smtClean="0">
                <a:solidFill>
                  <a:srgbClr val="04AC04"/>
                </a:solidFill>
                <a:latin typeface="Aharoni" pitchFamily="2" charset="-79"/>
                <a:cs typeface="Aharoni" pitchFamily="2" charset="-79"/>
              </a:rPr>
            </a:br>
            <a:r>
              <a:rPr lang="en-US" sz="4900" dirty="0" smtClean="0">
                <a:latin typeface="Aharoni" pitchFamily="2" charset="-79"/>
                <a:cs typeface="Aharoni" pitchFamily="2" charset="-79"/>
              </a:rPr>
              <a:t>Moving our energy level up</a:t>
            </a:r>
            <a:endParaRPr lang="en-US" sz="4900" dirty="0">
              <a:latin typeface="Aharoni" pitchFamily="2" charset="-79"/>
              <a:cs typeface="Aharoni" pitchFamily="2" charset="-79"/>
            </a:endParaRPr>
          </a:p>
        </p:txBody>
      </p:sp>
      <p:sp>
        <p:nvSpPr>
          <p:cNvPr id="2" name="Content Placeholder 1"/>
          <p:cNvSpPr>
            <a:spLocks noGrp="1"/>
          </p:cNvSpPr>
          <p:nvPr>
            <p:ph idx="1"/>
          </p:nvPr>
        </p:nvSpPr>
        <p:spPr>
          <a:xfrm>
            <a:off x="457200" y="1981200"/>
            <a:ext cx="3581399" cy="4876800"/>
          </a:xfrm>
        </p:spPr>
        <p:txBody>
          <a:bodyPr>
            <a:normAutofit lnSpcReduction="10000"/>
          </a:bodyPr>
          <a:lstStyle/>
          <a:p>
            <a:pPr marL="109728" indent="0" algn="ctr">
              <a:buNone/>
            </a:pPr>
            <a:r>
              <a:rPr lang="en-US" sz="4800" b="1" u="sng" dirty="0" smtClean="0"/>
              <a:t>Move</a:t>
            </a:r>
            <a:r>
              <a:rPr lang="en-US" dirty="0" smtClean="0"/>
              <a:t>		</a:t>
            </a:r>
          </a:p>
          <a:p>
            <a:r>
              <a:rPr lang="en-US" dirty="0" smtClean="0"/>
              <a:t>Wiggle toes	</a:t>
            </a:r>
          </a:p>
          <a:p>
            <a:r>
              <a:rPr lang="en-US" dirty="0" smtClean="0"/>
              <a:t>Bounce knees	</a:t>
            </a:r>
          </a:p>
          <a:p>
            <a:r>
              <a:rPr lang="en-US" dirty="0" smtClean="0">
                <a:solidFill>
                  <a:srgbClr val="FF0000"/>
                </a:solidFill>
              </a:rPr>
              <a:t>Chair Push-Up</a:t>
            </a:r>
            <a:r>
              <a:rPr lang="en-US" dirty="0" smtClean="0"/>
              <a:t>	</a:t>
            </a:r>
          </a:p>
          <a:p>
            <a:r>
              <a:rPr lang="en-US" dirty="0" smtClean="0"/>
              <a:t>Stand	</a:t>
            </a:r>
            <a:endParaRPr lang="en-US" dirty="0" smtClean="0">
              <a:solidFill>
                <a:srgbClr val="FF0000"/>
              </a:solidFill>
            </a:endParaRPr>
          </a:p>
          <a:p>
            <a:r>
              <a:rPr lang="en-US" dirty="0" smtClean="0">
                <a:solidFill>
                  <a:srgbClr val="FF0000"/>
                </a:solidFill>
              </a:rPr>
              <a:t>Dance</a:t>
            </a:r>
          </a:p>
          <a:p>
            <a:r>
              <a:rPr lang="en-US" dirty="0" smtClean="0"/>
              <a:t>Walk</a:t>
            </a:r>
          </a:p>
          <a:p>
            <a:r>
              <a:rPr lang="en-US" dirty="0" smtClean="0"/>
              <a:t>Fidget item</a:t>
            </a:r>
          </a:p>
        </p:txBody>
      </p:sp>
      <p:sp>
        <p:nvSpPr>
          <p:cNvPr id="4" name="Down Arrow 3"/>
          <p:cNvSpPr/>
          <p:nvPr/>
        </p:nvSpPr>
        <p:spPr>
          <a:xfrm rot="10800000">
            <a:off x="3999468" y="2438400"/>
            <a:ext cx="914400" cy="4114800"/>
          </a:xfrm>
          <a:prstGeom prst="downArrow">
            <a:avLst/>
          </a:prstGeom>
          <a:gradFill>
            <a:gsLst>
              <a:gs pos="0">
                <a:schemeClr val="tx2"/>
              </a:gs>
              <a:gs pos="100000">
                <a:srgbClr val="04AC0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5257800" y="1981200"/>
            <a:ext cx="3276600" cy="4401205"/>
          </a:xfrm>
          <a:prstGeom prst="rect">
            <a:avLst/>
          </a:prstGeom>
          <a:noFill/>
        </p:spPr>
        <p:txBody>
          <a:bodyPr wrap="square" rtlCol="0">
            <a:spAutoFit/>
          </a:bodyPr>
          <a:lstStyle/>
          <a:p>
            <a:pPr algn="ctr"/>
            <a:r>
              <a:rPr lang="en-US" sz="4800" b="1" u="sng" dirty="0" smtClean="0"/>
              <a:t>Mouth</a:t>
            </a:r>
          </a:p>
          <a:p>
            <a:pPr marL="285750" indent="-347472">
              <a:spcBef>
                <a:spcPts val="768"/>
              </a:spcBef>
              <a:buFont typeface="Arial" pitchFamily="34" charset="0"/>
              <a:buChar char="•"/>
            </a:pPr>
            <a:r>
              <a:rPr lang="en-US" sz="3200" dirty="0" smtClean="0">
                <a:solidFill>
                  <a:srgbClr val="FF0000"/>
                </a:solidFill>
              </a:rPr>
              <a:t>Fig. 8 Breathing</a:t>
            </a:r>
          </a:p>
          <a:p>
            <a:pPr marL="285750" indent="-347472">
              <a:spcBef>
                <a:spcPts val="768"/>
              </a:spcBef>
              <a:buFont typeface="Arial" pitchFamily="34" charset="0"/>
              <a:buChar char="•"/>
            </a:pPr>
            <a:r>
              <a:rPr lang="en-US" sz="3200" dirty="0" smtClean="0">
                <a:solidFill>
                  <a:srgbClr val="FF0000"/>
                </a:solidFill>
              </a:rPr>
              <a:t>Deep Breathing</a:t>
            </a:r>
          </a:p>
          <a:p>
            <a:pPr marL="285750" indent="-347472">
              <a:spcBef>
                <a:spcPts val="768"/>
              </a:spcBef>
              <a:buFont typeface="Arial" pitchFamily="34" charset="0"/>
              <a:buChar char="•"/>
            </a:pPr>
            <a:r>
              <a:rPr lang="en-US" sz="3200" dirty="0" smtClean="0"/>
              <a:t>Sing</a:t>
            </a:r>
          </a:p>
          <a:p>
            <a:pPr marL="285750" indent="-347472">
              <a:spcBef>
                <a:spcPts val="768"/>
              </a:spcBef>
              <a:buFont typeface="Arial" pitchFamily="34" charset="0"/>
              <a:buChar char="•"/>
            </a:pPr>
            <a:r>
              <a:rPr lang="en-US" sz="3200" dirty="0" smtClean="0"/>
              <a:t>Eat</a:t>
            </a:r>
          </a:p>
          <a:p>
            <a:pPr marL="285750" indent="-347472">
              <a:spcBef>
                <a:spcPts val="768"/>
              </a:spcBef>
              <a:buFont typeface="Arial" pitchFamily="34" charset="0"/>
              <a:buChar char="•"/>
            </a:pPr>
            <a:r>
              <a:rPr lang="en-US" sz="3200" dirty="0" smtClean="0"/>
              <a:t>Drink Water</a:t>
            </a:r>
          </a:p>
          <a:p>
            <a:pPr marL="285750" indent="-347472">
              <a:spcBef>
                <a:spcPts val="768"/>
              </a:spcBef>
              <a:buFont typeface="Arial" pitchFamily="34" charset="0"/>
              <a:buChar char="•"/>
            </a:pPr>
            <a:r>
              <a:rPr lang="en-US" sz="3200" dirty="0" smtClean="0"/>
              <a:t>Ask A Question</a:t>
            </a:r>
            <a:endParaRPr lang="en-US" sz="3200" dirty="0"/>
          </a:p>
        </p:txBody>
      </p:sp>
    </p:spTree>
    <p:extLst>
      <p:ext uri="{BB962C8B-B14F-4D97-AF65-F5344CB8AC3E}">
        <p14:creationId xmlns:p14="http://schemas.microsoft.com/office/powerpoint/2010/main" val="3055682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lumMod val="75000"/>
              </a:schemeClr>
            </a:gs>
            <a:gs pos="45000">
              <a:schemeClr val="bg2">
                <a:lumMod val="9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00329"/>
            <a:ext cx="9144000" cy="5657671"/>
          </a:xfrm>
        </p:spPr>
        <p:txBody>
          <a:bodyPr numCol="2">
            <a:normAutofit fontScale="25000" lnSpcReduction="20000"/>
          </a:bodyPr>
          <a:lstStyle/>
          <a:p>
            <a:pPr marL="109728" indent="0">
              <a:buNone/>
            </a:pPr>
            <a:endParaRPr lang="en-US" sz="4000" dirty="0" smtClean="0"/>
          </a:p>
          <a:p>
            <a:pPr marL="109728" indent="0">
              <a:buNone/>
            </a:pPr>
            <a:r>
              <a:rPr lang="en-US" sz="7200" b="1" u="sng" dirty="0">
                <a:latin typeface="Arial Black" panose="020B0A04020102020204" pitchFamily="34" charset="0"/>
              </a:rPr>
              <a:t>Mouth:</a:t>
            </a:r>
          </a:p>
          <a:p>
            <a:pPr marL="109728" indent="0">
              <a:buNone/>
            </a:pPr>
            <a:endParaRPr lang="en-US" sz="7200" dirty="0"/>
          </a:p>
          <a:p>
            <a:pPr>
              <a:buClrTx/>
              <a:buSzPct val="100000"/>
              <a:buFont typeface="Arial" pitchFamily="34" charset="0"/>
              <a:buChar char="•"/>
            </a:pPr>
            <a:r>
              <a:rPr lang="en-US" sz="7200" dirty="0" smtClean="0"/>
              <a:t>Talking </a:t>
            </a:r>
            <a:r>
              <a:rPr lang="en-US" sz="7200" dirty="0"/>
              <a:t>to </a:t>
            </a:r>
            <a:r>
              <a:rPr lang="en-US" sz="7200" dirty="0" smtClean="0"/>
              <a:t>adult</a:t>
            </a:r>
            <a:endParaRPr lang="en-US" sz="7200" dirty="0"/>
          </a:p>
          <a:p>
            <a:pPr>
              <a:buClrTx/>
              <a:buSzPct val="100000"/>
              <a:buFont typeface="Arial" pitchFamily="34" charset="0"/>
              <a:buChar char="•"/>
            </a:pPr>
            <a:r>
              <a:rPr lang="en-US" sz="7200" dirty="0" smtClean="0"/>
              <a:t>Belly Breathing</a:t>
            </a:r>
          </a:p>
          <a:p>
            <a:pPr>
              <a:buClrTx/>
              <a:buSzPct val="100000"/>
              <a:buFont typeface="Arial" pitchFamily="34" charset="0"/>
              <a:buChar char="•"/>
            </a:pPr>
            <a:r>
              <a:rPr lang="en-US" sz="7200" dirty="0" smtClean="0"/>
              <a:t>Figure 8 Breathing</a:t>
            </a:r>
            <a:endParaRPr lang="en-US" sz="7200" dirty="0"/>
          </a:p>
          <a:p>
            <a:pPr>
              <a:buClrTx/>
              <a:buSzPct val="100000"/>
              <a:buFont typeface="Arial" pitchFamily="34" charset="0"/>
              <a:buChar char="•"/>
            </a:pPr>
            <a:r>
              <a:rPr lang="en-US" sz="7200" dirty="0" smtClean="0"/>
              <a:t>Singing</a:t>
            </a:r>
          </a:p>
          <a:p>
            <a:pPr>
              <a:buClrTx/>
              <a:buSzPct val="100000"/>
              <a:buFont typeface="Arial" pitchFamily="34" charset="0"/>
              <a:buChar char="•"/>
            </a:pPr>
            <a:r>
              <a:rPr lang="en-US" sz="7200" dirty="0" smtClean="0"/>
              <a:t>Drinking</a:t>
            </a:r>
          </a:p>
          <a:p>
            <a:pPr>
              <a:buClrTx/>
              <a:buSzPct val="100000"/>
              <a:buFont typeface="Arial" pitchFamily="34" charset="0"/>
              <a:buChar char="•"/>
            </a:pPr>
            <a:r>
              <a:rPr lang="en-US" sz="7200" dirty="0" smtClean="0"/>
              <a:t>Eating</a:t>
            </a:r>
          </a:p>
          <a:p>
            <a:pPr marL="109728" indent="0">
              <a:buNone/>
            </a:pPr>
            <a:endParaRPr lang="en-US" sz="7200" dirty="0"/>
          </a:p>
          <a:p>
            <a:pPr marL="109728" indent="0">
              <a:buNone/>
            </a:pPr>
            <a:r>
              <a:rPr lang="en-US" sz="7200" b="1" u="sng" dirty="0" smtClean="0">
                <a:latin typeface="Arial Black" panose="020B0A04020102020204" pitchFamily="34" charset="0"/>
              </a:rPr>
              <a:t>Move:</a:t>
            </a:r>
          </a:p>
          <a:p>
            <a:pPr marL="109728" indent="0">
              <a:buNone/>
            </a:pPr>
            <a:endParaRPr lang="en-US" sz="7200" b="1" u="sng" dirty="0" smtClean="0"/>
          </a:p>
          <a:p>
            <a:pPr>
              <a:buClr>
                <a:schemeClr val="tx1"/>
              </a:buClr>
              <a:buSzPct val="100000"/>
              <a:buFont typeface="Arial" pitchFamily="34" charset="0"/>
              <a:buChar char="•"/>
            </a:pPr>
            <a:r>
              <a:rPr lang="en-US" sz="7200" dirty="0" smtClean="0"/>
              <a:t>Exercising</a:t>
            </a:r>
          </a:p>
          <a:p>
            <a:pPr>
              <a:buClr>
                <a:schemeClr val="tx1"/>
              </a:buClr>
              <a:buSzPct val="100000"/>
              <a:buFont typeface="Arial" pitchFamily="34" charset="0"/>
              <a:buChar char="•"/>
            </a:pPr>
            <a:r>
              <a:rPr lang="en-US" sz="7200" dirty="0" smtClean="0"/>
              <a:t>Dancing</a:t>
            </a:r>
            <a:endParaRPr lang="en-US" sz="7200" dirty="0"/>
          </a:p>
          <a:p>
            <a:pPr>
              <a:buClr>
                <a:schemeClr val="tx1"/>
              </a:buClr>
              <a:buSzPct val="100000"/>
              <a:buFont typeface="Arial" pitchFamily="34" charset="0"/>
              <a:buChar char="•"/>
            </a:pPr>
            <a:r>
              <a:rPr lang="en-US" sz="7200" dirty="0" smtClean="0"/>
              <a:t>Muscle </a:t>
            </a:r>
            <a:r>
              <a:rPr lang="en-US" sz="7200" dirty="0"/>
              <a:t>Relaxation </a:t>
            </a:r>
          </a:p>
          <a:p>
            <a:pPr>
              <a:buClr>
                <a:schemeClr val="tx1"/>
              </a:buClr>
              <a:buSzPct val="100000"/>
              <a:buFont typeface="Arial" pitchFamily="34" charset="0"/>
              <a:buChar char="•"/>
            </a:pPr>
            <a:r>
              <a:rPr lang="en-US" sz="7200" dirty="0" smtClean="0"/>
              <a:t>Drawing /Writing</a:t>
            </a:r>
          </a:p>
          <a:p>
            <a:pPr>
              <a:buClr>
                <a:schemeClr val="tx1"/>
              </a:buClr>
              <a:buSzPct val="100000"/>
              <a:buFont typeface="Arial" pitchFamily="34" charset="0"/>
              <a:buChar char="•"/>
            </a:pPr>
            <a:r>
              <a:rPr lang="en-US" sz="7200" dirty="0" smtClean="0"/>
              <a:t>Fidget Item</a:t>
            </a:r>
          </a:p>
          <a:p>
            <a:pPr>
              <a:buClr>
                <a:schemeClr val="tx1"/>
              </a:buClr>
              <a:buSzPct val="100000"/>
              <a:buFont typeface="Arial" pitchFamily="34" charset="0"/>
              <a:buChar char="•"/>
            </a:pPr>
            <a:r>
              <a:rPr lang="en-US" sz="7200" dirty="0" smtClean="0"/>
              <a:t>Walking</a:t>
            </a:r>
          </a:p>
          <a:p>
            <a:pPr>
              <a:buClr>
                <a:schemeClr val="tx1"/>
              </a:buClr>
              <a:buSzPct val="100000"/>
              <a:buFont typeface="Arial" pitchFamily="34" charset="0"/>
              <a:buChar char="•"/>
            </a:pPr>
            <a:r>
              <a:rPr lang="en-US" sz="8000" dirty="0" smtClean="0"/>
              <a:t>Standing</a:t>
            </a:r>
          </a:p>
          <a:p>
            <a:pPr marL="109728" indent="0">
              <a:buNone/>
            </a:pPr>
            <a:endParaRPr lang="en-US" sz="8000" dirty="0" smtClean="0"/>
          </a:p>
          <a:p>
            <a:pPr marL="109728" indent="0">
              <a:buNone/>
            </a:pPr>
            <a:endParaRPr lang="en-US" sz="4000" dirty="0" smtClean="0"/>
          </a:p>
          <a:p>
            <a:pPr marL="109728" indent="0">
              <a:buNone/>
            </a:pPr>
            <a:endParaRPr lang="en-US" sz="8000" dirty="0" smtClean="0"/>
          </a:p>
          <a:p>
            <a:pPr marL="109728" indent="0">
              <a:buNone/>
            </a:pPr>
            <a:endParaRPr lang="en-US" sz="8000" dirty="0" smtClean="0"/>
          </a:p>
          <a:p>
            <a:pPr marL="109728" indent="0">
              <a:buNone/>
            </a:pPr>
            <a:endParaRPr lang="en-US" sz="8000" dirty="0" smtClean="0"/>
          </a:p>
          <a:p>
            <a:pPr marL="109728" indent="0">
              <a:buNone/>
            </a:pPr>
            <a:endParaRPr lang="en-US" sz="8000" dirty="0"/>
          </a:p>
          <a:p>
            <a:pPr marL="109728" indent="0">
              <a:buNone/>
            </a:pPr>
            <a:endParaRPr lang="en-US" sz="8000" b="1" dirty="0" smtClean="0"/>
          </a:p>
          <a:p>
            <a:pPr marL="109728" indent="0">
              <a:buNone/>
            </a:pPr>
            <a:endParaRPr lang="en-US" sz="8000" dirty="0"/>
          </a:p>
          <a:p>
            <a:pPr marL="109728" indent="0">
              <a:buNone/>
            </a:pPr>
            <a:endParaRPr lang="en-US" sz="8000" dirty="0" smtClean="0"/>
          </a:p>
          <a:p>
            <a:pPr marL="109728" indent="0">
              <a:buNone/>
            </a:pPr>
            <a:endParaRPr lang="en-US" sz="8000" dirty="0" smtClean="0"/>
          </a:p>
          <a:p>
            <a:pPr marL="109728" indent="0">
              <a:buNone/>
            </a:pPr>
            <a:endParaRPr lang="en-US" sz="16000" b="1" u="sng" dirty="0" smtClean="0">
              <a:latin typeface="Arial Black" panose="020B0A04020102020204" pitchFamily="34" charset="0"/>
            </a:endParaRPr>
          </a:p>
          <a:p>
            <a:pPr marL="109728" indent="0">
              <a:buNone/>
            </a:pPr>
            <a:endParaRPr lang="en-US" sz="5600" b="1" u="sng" dirty="0">
              <a:latin typeface="Arial Black" panose="020B0A04020102020204" pitchFamily="34" charset="0"/>
            </a:endParaRPr>
          </a:p>
          <a:p>
            <a:pPr marL="109728" indent="0">
              <a:buNone/>
            </a:pPr>
            <a:r>
              <a:rPr lang="en-US" sz="16000" b="1" u="sng" dirty="0" smtClean="0">
                <a:latin typeface="Arial Black" panose="020B0A04020102020204" pitchFamily="34" charset="0"/>
              </a:rPr>
              <a:t>Mind</a:t>
            </a:r>
            <a:r>
              <a:rPr lang="en-US" sz="16000" b="1" dirty="0" smtClean="0">
                <a:latin typeface="Arial Black" panose="020B0A04020102020204" pitchFamily="34" charset="0"/>
              </a:rPr>
              <a:t>:</a:t>
            </a:r>
          </a:p>
          <a:p>
            <a:pPr marL="109728" indent="0">
              <a:buNone/>
            </a:pPr>
            <a:endParaRPr lang="en-US" sz="8000" dirty="0"/>
          </a:p>
          <a:p>
            <a:pPr>
              <a:buClrTx/>
              <a:buSzPct val="100000"/>
              <a:buFont typeface="Arial" pitchFamily="34" charset="0"/>
              <a:buChar char="•"/>
            </a:pPr>
            <a:r>
              <a:rPr lang="en-US" sz="8000" b="1" dirty="0" smtClean="0"/>
              <a:t>Share feelings</a:t>
            </a:r>
          </a:p>
          <a:p>
            <a:pPr>
              <a:buClrTx/>
              <a:buSzPct val="100000"/>
              <a:buFont typeface="Arial" pitchFamily="34" charset="0"/>
              <a:buChar char="•"/>
            </a:pPr>
            <a:endParaRPr lang="en-US" sz="4000" dirty="0"/>
          </a:p>
          <a:p>
            <a:pPr>
              <a:buClrTx/>
              <a:buSzPct val="100000"/>
              <a:buFont typeface="Arial" pitchFamily="34" charset="0"/>
              <a:buChar char="•"/>
            </a:pPr>
            <a:r>
              <a:rPr lang="en-US" sz="8000" b="1" dirty="0" smtClean="0"/>
              <a:t>Guided imagery </a:t>
            </a:r>
          </a:p>
          <a:p>
            <a:pPr>
              <a:buClrTx/>
              <a:buSzPct val="100000"/>
              <a:buFont typeface="Arial" pitchFamily="34" charset="0"/>
              <a:buChar char="•"/>
            </a:pPr>
            <a:endParaRPr lang="en-US" sz="4000" dirty="0"/>
          </a:p>
          <a:p>
            <a:pPr>
              <a:buClrTx/>
              <a:buSzPct val="100000"/>
              <a:buFont typeface="Arial" pitchFamily="34" charset="0"/>
              <a:buChar char="•"/>
            </a:pPr>
            <a:r>
              <a:rPr lang="en-US" sz="8000" b="1" dirty="0" smtClean="0"/>
              <a:t>Size of the problem</a:t>
            </a:r>
          </a:p>
          <a:p>
            <a:pPr>
              <a:buClrTx/>
              <a:buSzPct val="100000"/>
              <a:buFont typeface="Arial" pitchFamily="34" charset="0"/>
              <a:buChar char="•"/>
            </a:pPr>
            <a:endParaRPr lang="en-US" sz="4000" b="1" dirty="0"/>
          </a:p>
          <a:p>
            <a:pPr>
              <a:buClrTx/>
              <a:buSzPct val="100000"/>
              <a:buFont typeface="Arial" pitchFamily="34" charset="0"/>
              <a:buChar char="•"/>
            </a:pPr>
            <a:r>
              <a:rPr lang="en-US" sz="8000" b="1" dirty="0" smtClean="0"/>
              <a:t>Red thoughts/Green thoughts</a:t>
            </a:r>
          </a:p>
          <a:p>
            <a:pPr>
              <a:buClrTx/>
              <a:buSzPct val="100000"/>
              <a:buFont typeface="Arial" pitchFamily="34" charset="0"/>
              <a:buChar char="•"/>
            </a:pPr>
            <a:endParaRPr lang="en-US" sz="4000" dirty="0"/>
          </a:p>
          <a:p>
            <a:pPr>
              <a:buClrTx/>
              <a:buSzPct val="100000"/>
              <a:buFont typeface="Arial" pitchFamily="34" charset="0"/>
              <a:buChar char="•"/>
            </a:pPr>
            <a:r>
              <a:rPr lang="en-US" sz="8000" b="1" dirty="0" smtClean="0"/>
              <a:t>Listening to calm </a:t>
            </a:r>
            <a:r>
              <a:rPr lang="en-US" sz="8000" b="1" dirty="0"/>
              <a:t>m</a:t>
            </a:r>
            <a:r>
              <a:rPr lang="en-US" sz="8000" b="1" dirty="0" smtClean="0"/>
              <a:t>usic</a:t>
            </a:r>
          </a:p>
          <a:p>
            <a:pPr>
              <a:buClrTx/>
              <a:buSzPct val="100000"/>
              <a:buFont typeface="Arial" pitchFamily="34" charset="0"/>
              <a:buChar char="•"/>
            </a:pPr>
            <a:endParaRPr lang="en-US" sz="4000" b="1" dirty="0"/>
          </a:p>
          <a:p>
            <a:pPr>
              <a:buClrTx/>
              <a:buSzPct val="100000"/>
              <a:buFont typeface="Arial" pitchFamily="34" charset="0"/>
              <a:buChar char="•"/>
            </a:pPr>
            <a:r>
              <a:rPr lang="en-US" sz="8000" b="1" dirty="0" smtClean="0"/>
              <a:t>Reading</a:t>
            </a:r>
          </a:p>
          <a:p>
            <a:pPr>
              <a:buClrTx/>
              <a:buSzPct val="100000"/>
              <a:buFont typeface="Arial" pitchFamily="34" charset="0"/>
              <a:buChar char="•"/>
            </a:pPr>
            <a:endParaRPr lang="en-US" sz="4000" b="1" dirty="0" smtClean="0"/>
          </a:p>
          <a:p>
            <a:pPr>
              <a:buClrTx/>
              <a:buSzPct val="100000"/>
              <a:buFont typeface="Arial" pitchFamily="34" charset="0"/>
              <a:buChar char="•"/>
            </a:pPr>
            <a:r>
              <a:rPr lang="en-US" sz="8000" b="1" dirty="0" smtClean="0"/>
              <a:t>Coaching </a:t>
            </a:r>
            <a:r>
              <a:rPr lang="en-US" sz="8000" b="1" dirty="0" smtClean="0">
                <a:solidFill>
                  <a:srgbClr val="FF0000"/>
                </a:solidFill>
              </a:rPr>
              <a:t>(tools below)</a:t>
            </a:r>
          </a:p>
          <a:p>
            <a:pPr>
              <a:buClrTx/>
              <a:buSzPct val="100000"/>
              <a:buFont typeface="Arial" pitchFamily="34" charset="0"/>
              <a:buChar char="•"/>
            </a:pPr>
            <a:endParaRPr lang="en-US" sz="4000" b="1" dirty="0"/>
          </a:p>
          <a:p>
            <a:pPr>
              <a:buClrTx/>
              <a:buSzPct val="100000"/>
              <a:buFont typeface="Arial" pitchFamily="34" charset="0"/>
              <a:buChar char="•"/>
            </a:pPr>
            <a:r>
              <a:rPr lang="en-US" sz="8000" b="1" dirty="0" smtClean="0"/>
              <a:t>Counting to 10 </a:t>
            </a:r>
          </a:p>
          <a:p>
            <a:pPr marL="109728" indent="0">
              <a:buNone/>
            </a:pPr>
            <a:r>
              <a:rPr lang="en-US" sz="8000" b="1" dirty="0"/>
              <a:t>	</a:t>
            </a:r>
            <a:r>
              <a:rPr lang="en-US" sz="8000" b="1" dirty="0" smtClean="0">
                <a:solidFill>
                  <a:srgbClr val="FF0000"/>
                </a:solidFill>
              </a:rPr>
              <a:t>(examples on next slide)</a:t>
            </a:r>
          </a:p>
          <a:p>
            <a:pPr marL="109728" indent="0">
              <a:buNone/>
            </a:pPr>
            <a:endParaRPr lang="en-US" sz="8000" dirty="0"/>
          </a:p>
          <a:p>
            <a:pPr marL="109728" indent="0">
              <a:buNone/>
            </a:pPr>
            <a:endParaRPr lang="en-US" sz="8000" dirty="0"/>
          </a:p>
          <a:p>
            <a:pPr marL="109728" indent="0">
              <a:buNone/>
            </a:pPr>
            <a:endParaRPr lang="en-US" sz="8000" b="1" dirty="0" smtClean="0"/>
          </a:p>
          <a:p>
            <a:pPr marL="109728" indent="0">
              <a:buNone/>
            </a:pPr>
            <a:endParaRPr lang="en-US" sz="8000" b="1" dirty="0" smtClean="0">
              <a:solidFill>
                <a:srgbClr val="00B050"/>
              </a:solidFill>
            </a:endParaRPr>
          </a:p>
          <a:p>
            <a:pPr marL="109728" indent="0">
              <a:buNone/>
            </a:pPr>
            <a:endParaRPr lang="en-US" sz="8000" dirty="0"/>
          </a:p>
          <a:p>
            <a:pPr marL="109728" indent="0">
              <a:buNone/>
            </a:pPr>
            <a:endParaRPr lang="en-US" sz="8000" dirty="0" smtClean="0"/>
          </a:p>
          <a:p>
            <a:pPr marL="109728" indent="0">
              <a:buNone/>
            </a:pPr>
            <a:endParaRPr lang="en-US" sz="8000" dirty="0"/>
          </a:p>
          <a:p>
            <a:pPr marL="109728" indent="0">
              <a:buNone/>
            </a:pPr>
            <a:endParaRPr lang="en-US" sz="8000" dirty="0" smtClean="0"/>
          </a:p>
          <a:p>
            <a:pPr marL="109728" indent="0">
              <a:buNone/>
            </a:pPr>
            <a:endParaRPr lang="en-US" sz="8000" dirty="0"/>
          </a:p>
          <a:p>
            <a:pPr marL="109728" indent="0">
              <a:buNone/>
            </a:pPr>
            <a:endParaRPr lang="en-US" sz="8000" dirty="0"/>
          </a:p>
          <a:p>
            <a:pPr marL="109728" indent="0">
              <a:buNone/>
            </a:pPr>
            <a:endParaRPr lang="en-US" sz="8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576" y="1371600"/>
            <a:ext cx="1840424" cy="1143000"/>
          </a:xfrm>
          <a:prstGeom prst="rect">
            <a:avLst/>
          </a:prstGeom>
        </p:spPr>
      </p:pic>
      <p:sp>
        <p:nvSpPr>
          <p:cNvPr id="5" name="TextBox 4"/>
          <p:cNvSpPr txBox="1"/>
          <p:nvPr/>
        </p:nvSpPr>
        <p:spPr>
          <a:xfrm>
            <a:off x="0" y="0"/>
            <a:ext cx="9144000" cy="1200329"/>
          </a:xfrm>
          <a:prstGeom prst="rect">
            <a:avLst/>
          </a:prstGeom>
          <a:solidFill>
            <a:schemeClr val="bg2">
              <a:lumMod val="50000"/>
            </a:schemeClr>
          </a:solidFill>
        </p:spPr>
        <p:txBody>
          <a:bodyPr wrap="square" rtlCol="0">
            <a:spAutoFit/>
          </a:bodyPr>
          <a:lstStyle/>
          <a:p>
            <a:pPr algn="ctr"/>
            <a:r>
              <a:rPr lang="en-US" sz="3600" b="1" dirty="0" smtClean="0">
                <a:latin typeface="Arial Black" pitchFamily="34" charset="0"/>
              </a:rPr>
              <a:t>Red / Yellow to Green Zone</a:t>
            </a:r>
          </a:p>
          <a:p>
            <a:pPr algn="ctr"/>
            <a:r>
              <a:rPr lang="en-US" sz="3600" b="1" dirty="0" smtClean="0">
                <a:latin typeface="Arial Black" pitchFamily="34" charset="0"/>
              </a:rPr>
              <a:t>Moving our energy level down</a:t>
            </a:r>
            <a:endParaRPr lang="en-US" sz="3600" b="1" dirty="0">
              <a:latin typeface="Arial Black" pitchFamily="34" charset="0"/>
            </a:endParaRPr>
          </a:p>
        </p:txBody>
      </p:sp>
      <p:sp>
        <p:nvSpPr>
          <p:cNvPr id="6" name="Down Arrow 5"/>
          <p:cNvSpPr/>
          <p:nvPr/>
        </p:nvSpPr>
        <p:spPr>
          <a:xfrm>
            <a:off x="3200400" y="1752600"/>
            <a:ext cx="914400" cy="4114800"/>
          </a:xfrm>
          <a:prstGeom prst="downArrow">
            <a:avLst/>
          </a:prstGeom>
          <a:gradFill>
            <a:gsLst>
              <a:gs pos="50000">
                <a:srgbClr val="FFFF00"/>
              </a:gs>
              <a:gs pos="0">
                <a:srgbClr val="FF0000"/>
              </a:gs>
              <a:gs pos="100000">
                <a:srgbClr val="04AC04"/>
              </a:gs>
            </a:gsLst>
            <a:lin ang="5400000" scaled="0"/>
          </a:gra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0967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447800" y="0"/>
            <a:ext cx="6172200" cy="923330"/>
          </a:xfrm>
          <a:prstGeom prst="rect">
            <a:avLst/>
          </a:prstGeom>
          <a:noFill/>
        </p:spPr>
        <p:txBody>
          <a:bodyPr wrap="square" rtlCol="0">
            <a:spAutoFit/>
          </a:bodyPr>
          <a:lstStyle/>
          <a:p>
            <a:pPr algn="ctr"/>
            <a:r>
              <a:rPr lang="en-US" sz="5400" dirty="0" smtClean="0">
                <a:solidFill>
                  <a:srgbClr val="FF0000"/>
                </a:solidFill>
                <a:latin typeface="Arial Black" panose="020B0A04020102020204" pitchFamily="34" charset="0"/>
              </a:rPr>
              <a:t>Counting to 10</a:t>
            </a:r>
            <a:endParaRPr lang="en-US" sz="5400" dirty="0">
              <a:solidFill>
                <a:srgbClr val="FF0000"/>
              </a:solidFill>
              <a:latin typeface="Arial Black" panose="020B0A04020102020204" pitchFamily="34" charset="0"/>
            </a:endParaRPr>
          </a:p>
        </p:txBody>
      </p:sp>
      <p:sp>
        <p:nvSpPr>
          <p:cNvPr id="4" name="TextBox 3"/>
          <p:cNvSpPr txBox="1"/>
          <p:nvPr/>
        </p:nvSpPr>
        <p:spPr>
          <a:xfrm>
            <a:off x="228600" y="6275912"/>
            <a:ext cx="8763000" cy="369332"/>
          </a:xfrm>
          <a:prstGeom prst="rect">
            <a:avLst/>
          </a:prstGeom>
          <a:solidFill>
            <a:schemeClr val="tx1"/>
          </a:solidFill>
        </p:spPr>
        <p:txBody>
          <a:bodyPr wrap="square" rtlCol="0">
            <a:spAutoFit/>
          </a:bodyPr>
          <a:lstStyle/>
          <a:p>
            <a:r>
              <a:rPr lang="en-US" dirty="0" smtClean="0">
                <a:solidFill>
                  <a:srgbClr val="66FF33"/>
                </a:solidFill>
                <a:latin typeface="Arial Black" panose="020B0A04020102020204" pitchFamily="34" charset="0"/>
              </a:rPr>
              <a:t>Engaging mind, body, and mouth to down regulate emotional energy</a:t>
            </a:r>
            <a:endParaRPr lang="en-US" dirty="0">
              <a:solidFill>
                <a:srgbClr val="66FF33"/>
              </a:solidFill>
              <a:latin typeface="Arial Black" panose="020B0A04020102020204" pitchFamily="34" charset="0"/>
            </a:endParaRPr>
          </a:p>
        </p:txBody>
      </p:sp>
      <p:graphicFrame>
        <p:nvGraphicFramePr>
          <p:cNvPr id="5" name="Table 4"/>
          <p:cNvGraphicFramePr>
            <a:graphicFrameLocks noGrp="1"/>
          </p:cNvGraphicFramePr>
          <p:nvPr>
            <p:extLst/>
          </p:nvPr>
        </p:nvGraphicFramePr>
        <p:xfrm>
          <a:off x="685800" y="923331"/>
          <a:ext cx="7848601" cy="5172670"/>
        </p:xfrm>
        <a:graphic>
          <a:graphicData uri="http://schemas.openxmlformats.org/drawingml/2006/table">
            <a:tbl>
              <a:tblPr firstRow="1" bandRow="1">
                <a:tableStyleId>{5C22544A-7EE6-4342-B048-85BDC9FD1C3A}</a:tableStyleId>
              </a:tblPr>
              <a:tblGrid>
                <a:gridCol w="1368943"/>
                <a:gridCol w="4745665"/>
                <a:gridCol w="1733993"/>
              </a:tblGrid>
              <a:tr h="1286310">
                <a:tc>
                  <a:txBody>
                    <a:bodyPr/>
                    <a:lstStyle/>
                    <a:p>
                      <a:pPr algn="ctr"/>
                      <a:endParaRPr lang="en-US" sz="2400" b="1" dirty="0" smtClean="0">
                        <a:solidFill>
                          <a:schemeClr val="tx1"/>
                        </a:solidFill>
                      </a:endParaRPr>
                    </a:p>
                    <a:p>
                      <a:pPr algn="ctr"/>
                      <a:r>
                        <a:rPr lang="en-US" sz="2400" b="1" dirty="0" smtClean="0">
                          <a:solidFill>
                            <a:schemeClr val="tx1"/>
                          </a:solidFill>
                          <a:latin typeface="Arial Black" panose="020B0A04020102020204" pitchFamily="34" charset="0"/>
                        </a:rPr>
                        <a: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endParaRPr lang="en-US" sz="1400" b="1" dirty="0" smtClean="0">
                        <a:solidFill>
                          <a:schemeClr val="tx1"/>
                        </a:solidFill>
                        <a:latin typeface="Arial Black" panose="020B0A04020102020204" pitchFamily="34" charset="0"/>
                      </a:endParaRPr>
                    </a:p>
                    <a:p>
                      <a:pPr algn="l"/>
                      <a:endParaRPr lang="en-US" sz="1400" b="1" dirty="0" smtClean="0">
                        <a:solidFill>
                          <a:schemeClr val="tx1"/>
                        </a:solidFill>
                        <a:latin typeface="Arial Black" panose="020B0A04020102020204" pitchFamily="34" charset="0"/>
                      </a:endParaRPr>
                    </a:p>
                    <a:p>
                      <a:pPr algn="l"/>
                      <a:r>
                        <a:rPr lang="en-US" sz="1800" b="1" dirty="0" smtClean="0">
                          <a:solidFill>
                            <a:schemeClr val="tx1"/>
                          </a:solidFill>
                          <a:latin typeface="Arial Black" panose="020B0A04020102020204" pitchFamily="34" charset="0"/>
                        </a:rPr>
                        <a:t>One</a:t>
                      </a:r>
                      <a:r>
                        <a:rPr lang="en-US" sz="1800" b="1" baseline="0" dirty="0" smtClean="0">
                          <a:solidFill>
                            <a:schemeClr val="tx1"/>
                          </a:solidFill>
                          <a:latin typeface="Arial Black" panose="020B0A04020102020204" pitchFamily="34" charset="0"/>
                        </a:rPr>
                        <a:t> thing that makes me smile</a:t>
                      </a:r>
                      <a:endParaRPr lang="en-US" sz="1800" b="1"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2400" b="1" dirty="0" smtClean="0">
                        <a:solidFill>
                          <a:schemeClr val="tx1"/>
                        </a:solidFill>
                      </a:endParaRPr>
                    </a:p>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6310">
                <a:tc>
                  <a:txBody>
                    <a:bodyPr/>
                    <a:lstStyle/>
                    <a:p>
                      <a:pPr algn="ctr"/>
                      <a:endParaRPr lang="en-US" sz="2400" b="1" dirty="0" smtClean="0">
                        <a:solidFill>
                          <a:schemeClr val="tx1"/>
                        </a:solidFill>
                        <a:latin typeface="Arial Black" panose="020B0A04020102020204" pitchFamily="34" charset="0"/>
                      </a:endParaRPr>
                    </a:p>
                    <a:p>
                      <a:pPr algn="ctr"/>
                      <a:r>
                        <a:rPr lang="en-US" sz="2400" b="1" dirty="0" smtClean="0">
                          <a:solidFill>
                            <a:schemeClr val="tx1"/>
                          </a:solidFill>
                          <a:latin typeface="Arial Black" panose="020B0A04020102020204" pitchFamily="34" charset="0"/>
                        </a:rPr>
                        <a:t>Two</a:t>
                      </a:r>
                      <a:endParaRPr lang="en-US" sz="2400" b="1"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1000">
                          <a:srgbClr val="FF0000"/>
                        </a:gs>
                        <a:gs pos="73000">
                          <a:srgbClr val="FFFF00"/>
                        </a:gs>
                      </a:gsLst>
                      <a:lin ang="5400000" scaled="1"/>
                    </a:gradFill>
                  </a:tcPr>
                </a:tc>
                <a:tc>
                  <a:txBody>
                    <a:bodyPr/>
                    <a:lstStyle/>
                    <a:p>
                      <a:pPr algn="l"/>
                      <a:endParaRPr lang="en-US" sz="2800" b="1" dirty="0" smtClean="0">
                        <a:solidFill>
                          <a:schemeClr val="tx1"/>
                        </a:solidFill>
                        <a:latin typeface="Arial Black" panose="020B0A04020102020204" pitchFamily="34" charset="0"/>
                      </a:endParaRPr>
                    </a:p>
                    <a:p>
                      <a:pPr algn="l"/>
                      <a:r>
                        <a:rPr lang="en-US" sz="1800" b="1" dirty="0" smtClean="0">
                          <a:solidFill>
                            <a:schemeClr val="tx1"/>
                          </a:solidFill>
                          <a:latin typeface="Arial Black" panose="020B0A04020102020204" pitchFamily="34" charset="0"/>
                        </a:rPr>
                        <a:t>Two things that make me laugh</a:t>
                      </a:r>
                      <a:endParaRPr lang="en-US" sz="1800" b="1"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1000">
                          <a:srgbClr val="FF0000"/>
                        </a:gs>
                        <a:gs pos="73000">
                          <a:srgbClr val="FFFF00"/>
                        </a:gs>
                      </a:gsLst>
                      <a:lin ang="5400000" scaled="1"/>
                    </a:gradFill>
                  </a:tcPr>
                </a:tc>
                <a:tc>
                  <a:txBody>
                    <a:bodyPr/>
                    <a:lstStyle/>
                    <a:p>
                      <a:pPr algn="ctr"/>
                      <a:endParaRPr lang="en-US" sz="2400" b="1" dirty="0" smtClean="0">
                        <a:solidFill>
                          <a:schemeClr val="tx1"/>
                        </a:solidFill>
                      </a:endParaRPr>
                    </a:p>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13740">
                <a:tc>
                  <a:txBody>
                    <a:bodyPr/>
                    <a:lstStyle/>
                    <a:p>
                      <a:pPr algn="ctr"/>
                      <a:endParaRPr lang="en-US" sz="2400" b="1" dirty="0" smtClean="0">
                        <a:solidFill>
                          <a:schemeClr val="tx1"/>
                        </a:solidFill>
                        <a:latin typeface="Arial Black" panose="020B0A04020102020204" pitchFamily="34" charset="0"/>
                      </a:endParaRPr>
                    </a:p>
                    <a:p>
                      <a:pPr algn="ctr"/>
                      <a:r>
                        <a:rPr lang="en-US" sz="2400" b="1" dirty="0" smtClean="0">
                          <a:solidFill>
                            <a:schemeClr val="tx1"/>
                          </a:solidFill>
                          <a:latin typeface="Arial Black" panose="020B0A04020102020204" pitchFamily="34" charset="0"/>
                        </a:rPr>
                        <a:t>Three</a:t>
                      </a:r>
                      <a:endParaRPr lang="en-US" sz="2400" b="1"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57000">
                          <a:srgbClr val="FFFF00"/>
                        </a:gs>
                        <a:gs pos="98000">
                          <a:srgbClr val="66FF33"/>
                        </a:gs>
                      </a:gsLst>
                      <a:lin ang="5400000" scaled="1"/>
                    </a:gradFill>
                  </a:tcPr>
                </a:tc>
                <a:tc>
                  <a:txBody>
                    <a:bodyPr/>
                    <a:lstStyle/>
                    <a:p>
                      <a:pPr algn="l"/>
                      <a:endParaRPr lang="en-US" sz="2800" b="1" dirty="0" smtClean="0">
                        <a:solidFill>
                          <a:schemeClr val="tx1"/>
                        </a:solidFill>
                        <a:latin typeface="Arial Black" panose="020B0A04020102020204" pitchFamily="34" charset="0"/>
                      </a:endParaRPr>
                    </a:p>
                    <a:p>
                      <a:pPr algn="l"/>
                      <a:r>
                        <a:rPr lang="en-US" sz="1800" b="1" dirty="0" smtClean="0">
                          <a:solidFill>
                            <a:schemeClr val="tx1"/>
                          </a:solidFill>
                          <a:latin typeface="Arial Black" panose="020B0A04020102020204" pitchFamily="34" charset="0"/>
                        </a:rPr>
                        <a:t>Three people that care about me</a:t>
                      </a:r>
                      <a:endParaRPr lang="en-US" sz="1800" b="1"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57000">
                          <a:srgbClr val="FFFF00"/>
                        </a:gs>
                        <a:gs pos="98000">
                          <a:srgbClr val="66FF33"/>
                        </a:gs>
                      </a:gsLst>
                      <a:lin ang="5400000" scaled="1"/>
                    </a:gradFill>
                  </a:tcPr>
                </a:tc>
                <a:tc>
                  <a:txBody>
                    <a:bodyPr/>
                    <a:lstStyle/>
                    <a:p>
                      <a:pPr algn="ctr"/>
                      <a:endParaRPr lang="en-US" sz="2400" b="1" dirty="0" smtClean="0">
                        <a:solidFill>
                          <a:schemeClr val="tx1"/>
                        </a:solidFill>
                      </a:endParaRPr>
                    </a:p>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6310">
                <a:tc>
                  <a:txBody>
                    <a:bodyPr/>
                    <a:lstStyle/>
                    <a:p>
                      <a:pPr algn="ctr"/>
                      <a:endParaRPr lang="en-US" sz="2400" b="1" dirty="0" smtClean="0">
                        <a:solidFill>
                          <a:schemeClr val="tx1"/>
                        </a:solidFill>
                        <a:latin typeface="Arial Black" panose="020B0A04020102020204" pitchFamily="34" charset="0"/>
                      </a:endParaRPr>
                    </a:p>
                    <a:p>
                      <a:pPr algn="ctr"/>
                      <a:r>
                        <a:rPr lang="en-US" sz="2400" b="1" dirty="0" smtClean="0">
                          <a:solidFill>
                            <a:schemeClr val="tx1"/>
                          </a:solidFill>
                          <a:latin typeface="Arial Black" panose="020B0A04020102020204" pitchFamily="34" charset="0"/>
                        </a:rPr>
                        <a:t>Four</a:t>
                      </a:r>
                      <a:endParaRPr lang="en-US" sz="2400" b="1" dirty="0">
                        <a:solidFill>
                          <a:srgbClr val="66FF33"/>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l"/>
                      <a:endParaRPr lang="en-US" sz="1800" b="1" dirty="0" smtClean="0">
                        <a:solidFill>
                          <a:schemeClr val="tx1"/>
                        </a:solidFill>
                        <a:latin typeface="Arial Black" panose="020B0A04020102020204" pitchFamily="34" charset="0"/>
                      </a:endParaRPr>
                    </a:p>
                    <a:p>
                      <a:pPr algn="l"/>
                      <a:r>
                        <a:rPr lang="en-US" sz="1800" b="1" dirty="0" smtClean="0">
                          <a:solidFill>
                            <a:schemeClr val="tx1"/>
                          </a:solidFill>
                          <a:latin typeface="Arial Black" panose="020B0A04020102020204" pitchFamily="34" charset="0"/>
                        </a:rPr>
                        <a:t>Four things I can</a:t>
                      </a:r>
                      <a:r>
                        <a:rPr lang="en-US" sz="1800" b="1" baseline="0" dirty="0" smtClean="0">
                          <a:solidFill>
                            <a:schemeClr val="tx1"/>
                          </a:solidFill>
                          <a:latin typeface="Arial Black" panose="020B0A04020102020204" pitchFamily="34" charset="0"/>
                        </a:rPr>
                        <a:t> do to help me feel good…</a:t>
                      </a:r>
                      <a:endParaRPr lang="en-US" sz="1800" b="1"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endParaRPr lang="en-US" sz="2400" b="1" dirty="0" smtClean="0">
                        <a:solidFill>
                          <a:schemeClr val="tx1"/>
                        </a:solidFill>
                      </a:endParaRPr>
                    </a:p>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974" y="2209801"/>
            <a:ext cx="1729426" cy="12953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974" y="923329"/>
            <a:ext cx="1729426" cy="128647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924" y="4800600"/>
            <a:ext cx="1761634" cy="13144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974" y="3514130"/>
            <a:ext cx="1742584" cy="1286470"/>
          </a:xfrm>
          <a:prstGeom prst="rect">
            <a:avLst/>
          </a:prstGeom>
        </p:spPr>
      </p:pic>
    </p:spTree>
    <p:extLst>
      <p:ext uri="{BB962C8B-B14F-4D97-AF65-F5344CB8AC3E}">
        <p14:creationId xmlns:p14="http://schemas.microsoft.com/office/powerpoint/2010/main" val="264431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152400"/>
            <a:ext cx="9144000" cy="1323439"/>
          </a:xfrm>
          <a:prstGeom prst="rect">
            <a:avLst/>
          </a:prstGeom>
          <a:noFill/>
        </p:spPr>
        <p:txBody>
          <a:bodyPr wrap="square" rtlCol="0">
            <a:spAutoFit/>
          </a:bodyPr>
          <a:lstStyle/>
          <a:p>
            <a:pPr algn="ctr"/>
            <a:r>
              <a:rPr lang="en-US" sz="4000" b="1" dirty="0" smtClean="0">
                <a:solidFill>
                  <a:srgbClr val="FF0000"/>
                </a:solidFill>
              </a:rPr>
              <a:t>Especially in today’s world we need to help children self-regulate!</a:t>
            </a:r>
            <a:endParaRPr lang="en-US" sz="40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238" y="1704438"/>
            <a:ext cx="5145508" cy="5153561"/>
          </a:xfrm>
          <a:prstGeom prst="rect">
            <a:avLst/>
          </a:prstGeom>
        </p:spPr>
      </p:pic>
    </p:spTree>
    <p:extLst>
      <p:ext uri="{BB962C8B-B14F-4D97-AF65-F5344CB8AC3E}">
        <p14:creationId xmlns:p14="http://schemas.microsoft.com/office/powerpoint/2010/main" val="1781611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97933"/>
            <a:ext cx="4038600" cy="492443"/>
          </a:xfrm>
          <a:prstGeom prst="rect">
            <a:avLst/>
          </a:prstGeom>
          <a:noFill/>
          <a:ln>
            <a:solidFill>
              <a:schemeClr val="tx1"/>
            </a:solidFill>
          </a:ln>
        </p:spPr>
        <p:txBody>
          <a:bodyPr wrap="square" rtlCol="0">
            <a:spAutoFit/>
          </a:bodyPr>
          <a:lstStyle/>
          <a:p>
            <a:r>
              <a:rPr lang="en-US" sz="1000" dirty="0" smtClean="0"/>
              <a:t>Name:</a:t>
            </a:r>
          </a:p>
          <a:p>
            <a:endParaRPr lang="en-US" sz="800" dirty="0"/>
          </a:p>
          <a:p>
            <a:endParaRPr lang="en-US" sz="800" dirty="0"/>
          </a:p>
        </p:txBody>
      </p:sp>
      <p:sp>
        <p:nvSpPr>
          <p:cNvPr id="3" name="TextBox 2"/>
          <p:cNvSpPr txBox="1"/>
          <p:nvPr/>
        </p:nvSpPr>
        <p:spPr>
          <a:xfrm>
            <a:off x="5791200" y="444099"/>
            <a:ext cx="2514600" cy="400110"/>
          </a:xfrm>
          <a:prstGeom prst="rect">
            <a:avLst/>
          </a:prstGeom>
          <a:noFill/>
          <a:ln>
            <a:noFill/>
          </a:ln>
        </p:spPr>
        <p:txBody>
          <a:bodyPr wrap="square" rtlCol="0">
            <a:spAutoFit/>
          </a:bodyPr>
          <a:lstStyle/>
          <a:p>
            <a:r>
              <a:rPr lang="en-US" sz="1000" dirty="0" smtClean="0"/>
              <a:t>Date:</a:t>
            </a:r>
          </a:p>
          <a:p>
            <a:endParaRPr lang="en-US" sz="1000" dirty="0"/>
          </a:p>
        </p:txBody>
      </p:sp>
      <p:cxnSp>
        <p:nvCxnSpPr>
          <p:cNvPr id="5" name="Straight Connector 4"/>
          <p:cNvCxnSpPr/>
          <p:nvPr/>
        </p:nvCxnSpPr>
        <p:spPr>
          <a:xfrm>
            <a:off x="6248400" y="653997"/>
            <a:ext cx="2514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1203769"/>
            <a:ext cx="3048000" cy="2862322"/>
          </a:xfrm>
          <a:prstGeom prst="rect">
            <a:avLst/>
          </a:prstGeom>
          <a:noFill/>
          <a:ln w="63500">
            <a:solidFill>
              <a:schemeClr val="tx1"/>
            </a:solidFill>
          </a:ln>
        </p:spPr>
        <p:txBody>
          <a:bodyPr wrap="square" rtlCol="0">
            <a:spAutoFit/>
          </a:bodyPr>
          <a:lstStyle/>
          <a:p>
            <a:r>
              <a:rPr lang="en-US" sz="1000" dirty="0" smtClean="0"/>
              <a:t>Draw Your Zone Story:</a:t>
            </a:r>
          </a:p>
          <a:p>
            <a:r>
              <a:rPr lang="en-US" sz="1000" dirty="0" smtClean="0"/>
              <a:t>What did it look like?</a:t>
            </a:r>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p:txBody>
      </p:sp>
      <p:sp>
        <p:nvSpPr>
          <p:cNvPr id="11" name="TextBox 10"/>
          <p:cNvSpPr txBox="1"/>
          <p:nvPr/>
        </p:nvSpPr>
        <p:spPr>
          <a:xfrm>
            <a:off x="1371601" y="4060448"/>
            <a:ext cx="3047999" cy="2400657"/>
          </a:xfrm>
          <a:prstGeom prst="rect">
            <a:avLst/>
          </a:prstGeom>
          <a:noFill/>
          <a:ln w="63500">
            <a:solidFill>
              <a:schemeClr val="tx1"/>
            </a:solidFill>
          </a:ln>
        </p:spPr>
        <p:txBody>
          <a:bodyPr wrap="square" rtlCol="0">
            <a:spAutoFit/>
          </a:bodyPr>
          <a:lstStyle/>
          <a:p>
            <a:r>
              <a:rPr lang="en-US" sz="1000" dirty="0" smtClean="0"/>
              <a:t>Tell Your Zone Story:</a:t>
            </a:r>
          </a:p>
          <a:p>
            <a:r>
              <a:rPr lang="en-US" sz="1000" dirty="0" smtClean="0"/>
              <a:t>What happened &amp; how it felt?</a:t>
            </a:r>
          </a:p>
          <a:p>
            <a:endParaRPr lang="en-US" sz="1000" dirty="0"/>
          </a:p>
          <a:p>
            <a:endParaRPr lang="en-US" sz="1000" dirty="0" smtClean="0"/>
          </a:p>
          <a:p>
            <a:endParaRPr lang="en-US" sz="1000" dirty="0" smtClean="0"/>
          </a:p>
          <a:p>
            <a:endParaRPr lang="en-US" sz="1000" dirty="0"/>
          </a:p>
          <a:p>
            <a:endParaRPr lang="en-US" sz="1000" dirty="0" smtClean="0"/>
          </a:p>
          <a:p>
            <a:endParaRPr lang="en-US" sz="1000" dirty="0"/>
          </a:p>
          <a:p>
            <a:endParaRPr lang="en-US" sz="1000" dirty="0"/>
          </a:p>
          <a:p>
            <a:endParaRPr lang="en-US" sz="1000" dirty="0" smtClean="0"/>
          </a:p>
          <a:p>
            <a:endParaRPr lang="en-US" sz="1000" dirty="0"/>
          </a:p>
          <a:p>
            <a:endParaRPr lang="en-US" sz="1000" dirty="0" smtClean="0"/>
          </a:p>
          <a:p>
            <a:endParaRPr lang="en-US" sz="1000" dirty="0" smtClean="0"/>
          </a:p>
          <a:p>
            <a:endParaRPr lang="en-US" sz="1000" dirty="0"/>
          </a:p>
          <a:p>
            <a:endParaRPr lang="en-US" sz="1000" dirty="0"/>
          </a:p>
        </p:txBody>
      </p:sp>
      <p:sp>
        <p:nvSpPr>
          <p:cNvPr id="12" name="TextBox 11"/>
          <p:cNvSpPr txBox="1"/>
          <p:nvPr/>
        </p:nvSpPr>
        <p:spPr>
          <a:xfrm>
            <a:off x="4686300" y="1203769"/>
            <a:ext cx="3124200" cy="2862322"/>
          </a:xfrm>
          <a:prstGeom prst="rect">
            <a:avLst/>
          </a:prstGeom>
          <a:noFill/>
          <a:ln w="63500">
            <a:solidFill>
              <a:schemeClr val="tx1"/>
            </a:solidFill>
          </a:ln>
        </p:spPr>
        <p:txBody>
          <a:bodyPr wrap="square" rtlCol="0">
            <a:spAutoFit/>
          </a:bodyPr>
          <a:lstStyle/>
          <a:p>
            <a:r>
              <a:rPr lang="en-US" sz="1000" dirty="0" smtClean="0"/>
              <a:t>Draw Your Green Zone Story:</a:t>
            </a:r>
          </a:p>
          <a:p>
            <a:r>
              <a:rPr lang="en-US" sz="1000" dirty="0" smtClean="0"/>
              <a:t>What could it have looked like?</a:t>
            </a:r>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smtClean="0"/>
          </a:p>
          <a:p>
            <a:endParaRPr lang="en-US" sz="1000" dirty="0"/>
          </a:p>
          <a:p>
            <a:endParaRPr lang="en-US" sz="1000" dirty="0"/>
          </a:p>
          <a:p>
            <a:endParaRPr lang="en-US" sz="1000" dirty="0" smtClean="0"/>
          </a:p>
          <a:p>
            <a:endParaRPr lang="en-US" sz="1000" dirty="0"/>
          </a:p>
          <a:p>
            <a:endParaRPr lang="en-US" sz="1000" dirty="0"/>
          </a:p>
          <a:p>
            <a:endParaRPr lang="en-US" sz="1000" dirty="0" smtClean="0"/>
          </a:p>
          <a:p>
            <a:endParaRPr lang="en-US" sz="1000" dirty="0"/>
          </a:p>
        </p:txBody>
      </p:sp>
      <p:sp>
        <p:nvSpPr>
          <p:cNvPr id="13" name="TextBox 12"/>
          <p:cNvSpPr txBox="1"/>
          <p:nvPr/>
        </p:nvSpPr>
        <p:spPr>
          <a:xfrm>
            <a:off x="4686300" y="4060448"/>
            <a:ext cx="3124200" cy="2400657"/>
          </a:xfrm>
          <a:prstGeom prst="rect">
            <a:avLst/>
          </a:prstGeom>
          <a:noFill/>
          <a:ln w="63500">
            <a:solidFill>
              <a:schemeClr val="tx1"/>
            </a:solidFill>
          </a:ln>
        </p:spPr>
        <p:txBody>
          <a:bodyPr wrap="square" rtlCol="0">
            <a:spAutoFit/>
          </a:bodyPr>
          <a:lstStyle/>
          <a:p>
            <a:r>
              <a:rPr lang="en-US" sz="1000" dirty="0" smtClean="0"/>
              <a:t>Tell Your Green Zone Story:</a:t>
            </a:r>
          </a:p>
          <a:p>
            <a:r>
              <a:rPr lang="en-US" sz="1000" dirty="0" smtClean="0"/>
              <a:t>What could have happened &amp; how it could have felt?</a:t>
            </a:r>
          </a:p>
          <a:p>
            <a:endParaRPr lang="en-US" sz="1000" dirty="0"/>
          </a:p>
          <a:p>
            <a:endParaRPr lang="en-US" sz="1000" dirty="0" smtClean="0"/>
          </a:p>
          <a:p>
            <a:endParaRPr lang="en-US" sz="1000" dirty="0" smtClean="0"/>
          </a:p>
          <a:p>
            <a:endParaRPr lang="en-US" sz="1000" dirty="0"/>
          </a:p>
          <a:p>
            <a:endParaRPr lang="en-US" sz="1000" dirty="0" smtClean="0"/>
          </a:p>
          <a:p>
            <a:endParaRPr lang="en-US" sz="1000" dirty="0"/>
          </a:p>
          <a:p>
            <a:endParaRPr lang="en-US" sz="1000" dirty="0"/>
          </a:p>
          <a:p>
            <a:endParaRPr lang="en-US" sz="1000" dirty="0" smtClean="0"/>
          </a:p>
          <a:p>
            <a:endParaRPr lang="en-US" sz="1000" dirty="0"/>
          </a:p>
          <a:p>
            <a:endParaRPr lang="en-US" sz="1000" dirty="0" smtClean="0"/>
          </a:p>
          <a:p>
            <a:endParaRPr lang="en-US" sz="1000" dirty="0"/>
          </a:p>
          <a:p>
            <a:endParaRPr lang="en-US" sz="1000" dirty="0"/>
          </a:p>
        </p:txBody>
      </p:sp>
      <p:sp>
        <p:nvSpPr>
          <p:cNvPr id="14" name="Flowchart: Connector 13"/>
          <p:cNvSpPr/>
          <p:nvPr/>
        </p:nvSpPr>
        <p:spPr>
          <a:xfrm>
            <a:off x="7924800" y="1495723"/>
            <a:ext cx="838200" cy="866477"/>
          </a:xfrm>
          <a:prstGeom prst="flowChartConnecto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292099" y="1502751"/>
            <a:ext cx="956733" cy="714077"/>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3114" y="2497667"/>
            <a:ext cx="774701" cy="10668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292099" y="4038600"/>
            <a:ext cx="956733" cy="914400"/>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7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34372" y="2286000"/>
            <a:ext cx="3733800" cy="3430865"/>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873336" y="2286000"/>
            <a:ext cx="3777049" cy="343086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096000" y="990600"/>
            <a:ext cx="1295400" cy="1295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713" y="1039091"/>
            <a:ext cx="1296786" cy="1246909"/>
          </a:xfrm>
          <a:prstGeom prst="rect">
            <a:avLst/>
          </a:prstGeom>
        </p:spPr>
      </p:pic>
      <p:sp>
        <p:nvSpPr>
          <p:cNvPr id="8" name="Right Arrow 7"/>
          <p:cNvSpPr/>
          <p:nvPr/>
        </p:nvSpPr>
        <p:spPr>
          <a:xfrm>
            <a:off x="4168172" y="3124200"/>
            <a:ext cx="705164" cy="914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86772" y="2476499"/>
            <a:ext cx="3429000" cy="25526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047360" y="2469572"/>
            <a:ext cx="3429000" cy="25596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1995896" y="323487"/>
            <a:ext cx="4800600" cy="1446550"/>
          </a:xfrm>
          <a:prstGeom prst="rect">
            <a:avLst/>
          </a:prstGeom>
          <a:noFill/>
        </p:spPr>
        <p:txBody>
          <a:bodyPr wrap="square" rtlCol="0">
            <a:spAutoFit/>
          </a:bodyPr>
          <a:lstStyle/>
          <a:p>
            <a:pPr algn="ctr"/>
            <a:r>
              <a:rPr lang="en-US" sz="4400" b="1" dirty="0" smtClean="0">
                <a:solidFill>
                  <a:prstClr val="black"/>
                </a:solidFill>
                <a:latin typeface="Comic Sans MS" pitchFamily="66" charset="0"/>
              </a:rPr>
              <a:t>Change Your Channel</a:t>
            </a:r>
            <a:endParaRPr lang="en-US" sz="4400" b="1" dirty="0">
              <a:solidFill>
                <a:prstClr val="black"/>
              </a:solidFill>
              <a:latin typeface="Comic Sans MS" pitchFamily="66" charset="0"/>
            </a:endParaRPr>
          </a:p>
        </p:txBody>
      </p:sp>
      <p:sp>
        <p:nvSpPr>
          <p:cNvPr id="13" name="TextBox 12"/>
          <p:cNvSpPr txBox="1"/>
          <p:nvPr/>
        </p:nvSpPr>
        <p:spPr>
          <a:xfrm>
            <a:off x="161189" y="5947698"/>
            <a:ext cx="4006983" cy="461665"/>
          </a:xfrm>
          <a:prstGeom prst="rect">
            <a:avLst/>
          </a:prstGeom>
          <a:noFill/>
        </p:spPr>
        <p:txBody>
          <a:bodyPr wrap="square" rtlCol="0">
            <a:spAutoFit/>
          </a:bodyPr>
          <a:lstStyle/>
          <a:p>
            <a:r>
              <a:rPr lang="en-US" sz="2400" b="1" dirty="0" smtClean="0">
                <a:solidFill>
                  <a:prstClr val="black"/>
                </a:solidFill>
                <a:latin typeface="Comic Sans MS" pitchFamily="66" charset="0"/>
              </a:rPr>
              <a:t>What </a:t>
            </a:r>
            <a:r>
              <a:rPr lang="en-US" sz="2400" b="1" u="sng" dirty="0" smtClean="0">
                <a:solidFill>
                  <a:prstClr val="black"/>
                </a:solidFill>
                <a:latin typeface="Comic Sans MS" pitchFamily="66" charset="0"/>
              </a:rPr>
              <a:t>Did</a:t>
            </a:r>
            <a:r>
              <a:rPr lang="en-US" sz="2400" b="1" dirty="0" smtClean="0">
                <a:solidFill>
                  <a:prstClr val="black"/>
                </a:solidFill>
                <a:latin typeface="Comic Sans MS" pitchFamily="66" charset="0"/>
              </a:rPr>
              <a:t> It Look Like?</a:t>
            </a:r>
            <a:endParaRPr lang="en-US" sz="2400" b="1" dirty="0">
              <a:solidFill>
                <a:prstClr val="black"/>
              </a:solidFill>
              <a:latin typeface="Comic Sans MS" pitchFamily="66"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4382" y="528781"/>
            <a:ext cx="931978" cy="895350"/>
          </a:xfrm>
          <a:prstGeom prst="rect">
            <a:avLst/>
          </a:prstGeom>
        </p:spPr>
      </p:pic>
      <p:sp>
        <p:nvSpPr>
          <p:cNvPr id="14" name="TextBox 13"/>
          <p:cNvSpPr txBox="1"/>
          <p:nvPr/>
        </p:nvSpPr>
        <p:spPr>
          <a:xfrm>
            <a:off x="4737211" y="5947698"/>
            <a:ext cx="4178189" cy="461665"/>
          </a:xfrm>
          <a:prstGeom prst="rect">
            <a:avLst/>
          </a:prstGeom>
          <a:noFill/>
        </p:spPr>
        <p:txBody>
          <a:bodyPr wrap="square" rtlCol="0">
            <a:spAutoFit/>
          </a:bodyPr>
          <a:lstStyle/>
          <a:p>
            <a:r>
              <a:rPr lang="en-US" sz="2400" b="1" dirty="0" smtClean="0">
                <a:solidFill>
                  <a:prstClr val="black"/>
                </a:solidFill>
                <a:latin typeface="Comic Sans MS" pitchFamily="66" charset="0"/>
              </a:rPr>
              <a:t>What </a:t>
            </a:r>
            <a:r>
              <a:rPr lang="en-US" sz="2400" b="1" u="sng" dirty="0" smtClean="0">
                <a:solidFill>
                  <a:prstClr val="black"/>
                </a:solidFill>
                <a:latin typeface="Comic Sans MS" pitchFamily="66" charset="0"/>
              </a:rPr>
              <a:t>Could</a:t>
            </a:r>
            <a:r>
              <a:rPr lang="en-US" sz="2400" b="1" dirty="0" smtClean="0">
                <a:solidFill>
                  <a:prstClr val="black"/>
                </a:solidFill>
                <a:latin typeface="Comic Sans MS" pitchFamily="66" charset="0"/>
              </a:rPr>
              <a:t> It Look Like?</a:t>
            </a:r>
            <a:endParaRPr lang="en-US" sz="2400" b="1" dirty="0">
              <a:solidFill>
                <a:prstClr val="black"/>
              </a:solidFill>
              <a:latin typeface="Comic Sans MS" pitchFamily="66" charset="0"/>
            </a:endParaRPr>
          </a:p>
        </p:txBody>
      </p:sp>
    </p:spTree>
    <p:extLst>
      <p:ext uri="{BB962C8B-B14F-4D97-AF65-F5344CB8AC3E}">
        <p14:creationId xmlns:p14="http://schemas.microsoft.com/office/powerpoint/2010/main" val="1434589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3829051"/>
            <a:ext cx="3048000" cy="304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829050"/>
            <a:ext cx="4267200" cy="30289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4927" y="3829050"/>
            <a:ext cx="1821873" cy="30289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2" y="0"/>
            <a:ext cx="6126482" cy="38290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7264" y="0"/>
            <a:ext cx="2996736" cy="199419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7264" y="2001119"/>
            <a:ext cx="2996736" cy="1827931"/>
          </a:xfrm>
          <a:prstGeom prst="rect">
            <a:avLst/>
          </a:prstGeom>
        </p:spPr>
      </p:pic>
    </p:spTree>
    <p:extLst>
      <p:ext uri="{BB962C8B-B14F-4D97-AF65-F5344CB8AC3E}">
        <p14:creationId xmlns:p14="http://schemas.microsoft.com/office/powerpoint/2010/main" val="1660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990600" y="322927"/>
            <a:ext cx="7238999" cy="2554545"/>
          </a:xfrm>
          <a:prstGeom prst="rect">
            <a:avLst/>
          </a:prstGeom>
          <a:noFill/>
        </p:spPr>
        <p:txBody>
          <a:bodyPr wrap="square" rtlCol="0">
            <a:spAutoFit/>
          </a:bodyPr>
          <a:lstStyle/>
          <a:p>
            <a:pPr algn="ctr"/>
            <a:r>
              <a:rPr lang="en-US" sz="2400" b="1" dirty="0" smtClean="0">
                <a:solidFill>
                  <a:srgbClr val="FF0000"/>
                </a:solidFill>
                <a:latin typeface="Arial Black" pitchFamily="34" charset="0"/>
              </a:rPr>
              <a:t>Understanding Five Basic </a:t>
            </a:r>
            <a:r>
              <a:rPr lang="en-US" sz="2400" b="1" dirty="0">
                <a:solidFill>
                  <a:srgbClr val="FF0000"/>
                </a:solidFill>
                <a:latin typeface="Arial Black" pitchFamily="34" charset="0"/>
              </a:rPr>
              <a:t>C</a:t>
            </a:r>
            <a:r>
              <a:rPr lang="en-US" sz="2400" b="1" dirty="0" smtClean="0">
                <a:solidFill>
                  <a:srgbClr val="FF0000"/>
                </a:solidFill>
                <a:latin typeface="Arial Black" pitchFamily="34" charset="0"/>
              </a:rPr>
              <a:t>oncepts </a:t>
            </a:r>
          </a:p>
          <a:p>
            <a:pPr algn="ctr"/>
            <a:r>
              <a:rPr lang="en-US" sz="5400" b="1" dirty="0" smtClean="0">
                <a:solidFill>
                  <a:srgbClr val="FF0000"/>
                </a:solidFill>
                <a:latin typeface="Arial Black" pitchFamily="34" charset="0"/>
              </a:rPr>
              <a:t> </a:t>
            </a:r>
          </a:p>
          <a:p>
            <a:pPr algn="ctr"/>
            <a:r>
              <a:rPr lang="en-US" sz="2400" b="1" dirty="0">
                <a:solidFill>
                  <a:srgbClr val="FF0000"/>
                </a:solidFill>
                <a:latin typeface="Arial Black" pitchFamily="34" charset="0"/>
              </a:rPr>
              <a:t>P</a:t>
            </a:r>
            <a:r>
              <a:rPr lang="en-US" sz="2400" b="1" dirty="0" smtClean="0">
                <a:solidFill>
                  <a:srgbClr val="FF0000"/>
                </a:solidFill>
                <a:latin typeface="Arial Black" pitchFamily="34" charset="0"/>
              </a:rPr>
              <a:t>racticing Simple Self-Regulation </a:t>
            </a:r>
            <a:r>
              <a:rPr lang="en-US" sz="2400" b="1" dirty="0">
                <a:solidFill>
                  <a:srgbClr val="FF0000"/>
                </a:solidFill>
                <a:latin typeface="Arial Black" pitchFamily="34" charset="0"/>
              </a:rPr>
              <a:t>S</a:t>
            </a:r>
            <a:r>
              <a:rPr lang="en-US" sz="2400" b="1" dirty="0" smtClean="0">
                <a:solidFill>
                  <a:srgbClr val="FF0000"/>
                </a:solidFill>
                <a:latin typeface="Arial Black" pitchFamily="34" charset="0"/>
              </a:rPr>
              <a:t>kills</a:t>
            </a:r>
          </a:p>
          <a:p>
            <a:pPr algn="ctr"/>
            <a:endParaRPr lang="en-US" sz="1000" b="1" dirty="0" smtClean="0">
              <a:solidFill>
                <a:prstClr val="black"/>
              </a:solidFill>
            </a:endParaRPr>
          </a:p>
          <a:p>
            <a:pPr algn="ctr"/>
            <a:r>
              <a:rPr lang="en-US" sz="2400" b="1" i="1" dirty="0" smtClean="0">
                <a:solidFill>
                  <a:prstClr val="black"/>
                </a:solidFill>
                <a:latin typeface="Comic Sans MS" pitchFamily="66" charset="0"/>
              </a:rPr>
              <a:t>Anyone can become more powerful with the force</a:t>
            </a:r>
            <a:r>
              <a:rPr lang="en-US" sz="2400" b="1" i="1" dirty="0">
                <a:solidFill>
                  <a:prstClr val="black"/>
                </a:solidFill>
                <a:latin typeface="Comic Sans MS" pitchFamily="66" charset="0"/>
              </a:rPr>
              <a:t> </a:t>
            </a:r>
            <a:r>
              <a:rPr lang="en-US" sz="2400" b="1" i="1" dirty="0" smtClean="0">
                <a:solidFill>
                  <a:prstClr val="black"/>
                </a:solidFill>
                <a:latin typeface="Comic Sans MS" pitchFamily="66" charset="0"/>
              </a:rPr>
              <a:t>of self-regulation.</a:t>
            </a:r>
            <a:endParaRPr lang="en-US" sz="2400" b="1" i="1" dirty="0">
              <a:solidFill>
                <a:prstClr val="black"/>
              </a:solidFill>
              <a:latin typeface="Comic Sans MS"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777" y="3203339"/>
            <a:ext cx="6652529" cy="369093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444" y="209162"/>
            <a:ext cx="609600" cy="609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44" y="1371600"/>
            <a:ext cx="609600" cy="609600"/>
          </a:xfrm>
          <a:prstGeom prst="rect">
            <a:avLst/>
          </a:prstGeom>
        </p:spPr>
      </p:pic>
    </p:spTree>
    <p:extLst>
      <p:ext uri="{BB962C8B-B14F-4D97-AF65-F5344CB8AC3E}">
        <p14:creationId xmlns:p14="http://schemas.microsoft.com/office/powerpoint/2010/main" val="97813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6093976"/>
          </a:xfrm>
          <a:prstGeom prst="rect">
            <a:avLst/>
          </a:prstGeom>
          <a:noFill/>
        </p:spPr>
        <p:txBody>
          <a:bodyPr wrap="square" rtlCol="0">
            <a:spAutoFit/>
          </a:bodyPr>
          <a:lstStyle/>
          <a:p>
            <a:r>
              <a:rPr lang="en-US" sz="3600" b="1" dirty="0" smtClean="0">
                <a:solidFill>
                  <a:srgbClr val="0070C0"/>
                </a:solidFill>
                <a:latin typeface="Arial Black" pitchFamily="34" charset="0"/>
              </a:rPr>
              <a:t>    </a:t>
            </a:r>
            <a:r>
              <a:rPr lang="en-US" sz="3600" b="1" u="sng" dirty="0" smtClean="0">
                <a:solidFill>
                  <a:srgbClr val="0070C0"/>
                </a:solidFill>
                <a:latin typeface="Arial Black" pitchFamily="34" charset="0"/>
              </a:rPr>
              <a:t>The Five Basics Concepts:</a:t>
            </a:r>
          </a:p>
          <a:p>
            <a:endParaRPr lang="en-US" dirty="0" smtClean="0"/>
          </a:p>
          <a:p>
            <a:pPr marL="342900" indent="-342900">
              <a:buClr>
                <a:schemeClr val="tx1"/>
              </a:buClr>
              <a:buFont typeface="+mj-lt"/>
              <a:buAutoNum type="arabicPeriod"/>
            </a:pPr>
            <a:r>
              <a:rPr lang="en-US" sz="2800" b="1" dirty="0" smtClean="0">
                <a:solidFill>
                  <a:srgbClr val="0070C0"/>
                </a:solidFill>
              </a:rPr>
              <a:t>Neuroplasticity:</a:t>
            </a:r>
            <a:r>
              <a:rPr lang="en-US" sz="2800" dirty="0" smtClean="0">
                <a:solidFill>
                  <a:srgbClr val="0070C0"/>
                </a:solidFill>
              </a:rPr>
              <a:t> </a:t>
            </a:r>
          </a:p>
          <a:p>
            <a:pPr lvl="1">
              <a:buClr>
                <a:schemeClr val="tx1"/>
              </a:buClr>
            </a:pPr>
            <a:r>
              <a:rPr lang="en-US" sz="2800" dirty="0" smtClean="0"/>
              <a:t>We can help our brain to change and grow.</a:t>
            </a:r>
          </a:p>
          <a:p>
            <a:pPr lvl="1">
              <a:buClr>
                <a:schemeClr val="tx1"/>
              </a:buClr>
            </a:pPr>
            <a:endParaRPr lang="en-US" sz="1400" dirty="0" smtClean="0"/>
          </a:p>
          <a:p>
            <a:pPr marL="342900" indent="-342900">
              <a:buClr>
                <a:schemeClr val="tx1"/>
              </a:buClr>
              <a:buFont typeface="+mj-lt"/>
              <a:buAutoNum type="arabicPeriod"/>
            </a:pPr>
            <a:r>
              <a:rPr lang="en-US" sz="2800" b="1" dirty="0" smtClean="0">
                <a:solidFill>
                  <a:srgbClr val="0070C0"/>
                </a:solidFill>
              </a:rPr>
              <a:t>The Three </a:t>
            </a:r>
            <a:r>
              <a:rPr lang="en-US" sz="2800" b="1" dirty="0">
                <a:solidFill>
                  <a:srgbClr val="0070C0"/>
                </a:solidFill>
              </a:rPr>
              <a:t>K</a:t>
            </a:r>
            <a:r>
              <a:rPr lang="en-US" sz="2800" b="1" dirty="0" smtClean="0">
                <a:solidFill>
                  <a:srgbClr val="0070C0"/>
                </a:solidFill>
              </a:rPr>
              <a:t>ey Players:</a:t>
            </a:r>
            <a:endParaRPr lang="en-US" sz="2800" dirty="0" smtClean="0"/>
          </a:p>
          <a:p>
            <a:pPr marL="800100" lvl="1" indent="-342900">
              <a:buFont typeface="+mj-lt"/>
              <a:buAutoNum type="alphaLcPeriod"/>
            </a:pPr>
            <a:r>
              <a:rPr lang="en-US" sz="2800" dirty="0" smtClean="0"/>
              <a:t>Our prefrontal cortex  (</a:t>
            </a:r>
            <a:r>
              <a:rPr lang="en-US" sz="2800" b="1" dirty="0" smtClean="0">
                <a:solidFill>
                  <a:srgbClr val="FF0000"/>
                </a:solidFill>
              </a:rPr>
              <a:t>The Wise Leader</a:t>
            </a:r>
            <a:r>
              <a:rPr lang="en-US" sz="2800" dirty="0" smtClean="0"/>
              <a:t>)</a:t>
            </a:r>
          </a:p>
          <a:p>
            <a:pPr marL="800100" lvl="1" indent="-342900">
              <a:buFont typeface="+mj-lt"/>
              <a:buAutoNum type="alphaLcPeriod"/>
            </a:pPr>
            <a:endParaRPr lang="en-US" sz="1000" dirty="0" smtClean="0"/>
          </a:p>
          <a:p>
            <a:pPr marL="800100" lvl="1" indent="-342900">
              <a:buFont typeface="+mj-lt"/>
              <a:buAutoNum type="alphaLcPeriod"/>
            </a:pPr>
            <a:r>
              <a:rPr lang="en-US" sz="2800" dirty="0" smtClean="0"/>
              <a:t>Our amygdala   (</a:t>
            </a:r>
            <a:r>
              <a:rPr lang="en-US" sz="2800" b="1" dirty="0" smtClean="0">
                <a:solidFill>
                  <a:srgbClr val="FF0000"/>
                </a:solidFill>
              </a:rPr>
              <a:t>The Security Guard</a:t>
            </a:r>
            <a:r>
              <a:rPr lang="en-US" sz="2800" dirty="0" smtClean="0"/>
              <a:t>)</a:t>
            </a:r>
          </a:p>
          <a:p>
            <a:pPr marL="800100" lvl="1" indent="-342900">
              <a:buFont typeface="+mj-lt"/>
              <a:buAutoNum type="alphaLcPeriod"/>
            </a:pPr>
            <a:endParaRPr lang="en-US" sz="1000" dirty="0" smtClean="0"/>
          </a:p>
          <a:p>
            <a:pPr marL="800100" lvl="1" indent="-342900">
              <a:buFont typeface="+mj-lt"/>
              <a:buAutoNum type="alphaLcPeriod"/>
            </a:pPr>
            <a:r>
              <a:rPr lang="en-US" sz="2800" dirty="0" smtClean="0"/>
              <a:t>Our hippocampus  (</a:t>
            </a:r>
            <a:r>
              <a:rPr lang="en-US" sz="2800" b="1" dirty="0" smtClean="0">
                <a:solidFill>
                  <a:srgbClr val="FF0000"/>
                </a:solidFill>
              </a:rPr>
              <a:t>The Filing Cabinet</a:t>
            </a:r>
            <a:r>
              <a:rPr lang="en-US" sz="2800" dirty="0" smtClean="0"/>
              <a:t>)</a:t>
            </a:r>
          </a:p>
          <a:p>
            <a:pPr marL="800100" lvl="1" indent="-342900">
              <a:buFont typeface="+mj-lt"/>
              <a:buAutoNum type="alphaLcPeriod"/>
            </a:pPr>
            <a:endParaRPr lang="en-US" sz="1400" dirty="0" smtClean="0"/>
          </a:p>
          <a:p>
            <a:pPr marL="342900" lvl="0" indent="-342900">
              <a:buClr>
                <a:schemeClr val="tx1"/>
              </a:buClr>
              <a:buFont typeface="+mj-lt"/>
              <a:buAutoNum type="arabicPeriod" startAt="3"/>
            </a:pPr>
            <a:r>
              <a:rPr lang="en-US" sz="2800" b="1" dirty="0">
                <a:solidFill>
                  <a:srgbClr val="0070C0"/>
                </a:solidFill>
              </a:rPr>
              <a:t>Every Emotion Is Valuable:</a:t>
            </a:r>
          </a:p>
          <a:p>
            <a:pPr lvl="0">
              <a:buClr>
                <a:schemeClr val="tx1"/>
              </a:buClr>
            </a:pPr>
            <a:endParaRPr lang="en-US" sz="1000" b="1" dirty="0">
              <a:solidFill>
                <a:srgbClr val="0070C0"/>
              </a:solidFill>
            </a:endParaRPr>
          </a:p>
          <a:p>
            <a:pPr marL="914400" lvl="1" indent="-457200">
              <a:buClr>
                <a:schemeClr val="tx1"/>
              </a:buClr>
              <a:buFont typeface="+mj-lt"/>
              <a:buAutoNum type="alphaLcParenR"/>
            </a:pPr>
            <a:r>
              <a:rPr lang="en-US" sz="2400" b="1" dirty="0"/>
              <a:t>Every emotion allows us to understand life and motivates us to respond to life.</a:t>
            </a:r>
          </a:p>
          <a:p>
            <a:pPr marL="800100" lvl="1" indent="-342900">
              <a:buFont typeface="+mj-lt"/>
              <a:buAutoNum type="alphaLcPeriod"/>
            </a:pPr>
            <a:endParaRPr lang="en-US" sz="28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2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709"/>
            <a:ext cx="9144000" cy="3508653"/>
          </a:xfrm>
          <a:prstGeom prst="rect">
            <a:avLst/>
          </a:prstGeom>
          <a:noFill/>
          <a:ln>
            <a:solidFill>
              <a:schemeClr val="bg1"/>
            </a:solidFill>
          </a:ln>
        </p:spPr>
        <p:txBody>
          <a:bodyPr wrap="square" rtlCol="0">
            <a:spAutoFit/>
          </a:bodyPr>
          <a:lstStyle/>
          <a:p>
            <a:pPr marL="342900" indent="-342900">
              <a:buClr>
                <a:schemeClr val="tx1"/>
              </a:buClr>
              <a:buFont typeface="+mj-lt"/>
              <a:buAutoNum type="arabicPeriod" startAt="4"/>
            </a:pPr>
            <a:r>
              <a:rPr lang="en-US" sz="2400" b="1" dirty="0" smtClean="0">
                <a:solidFill>
                  <a:srgbClr val="0070C0"/>
                </a:solidFill>
              </a:rPr>
              <a:t>Emotions come with </a:t>
            </a:r>
            <a:r>
              <a:rPr lang="en-US" sz="2400" b="1" dirty="0" smtClean="0">
                <a:solidFill>
                  <a:srgbClr val="00B0F0"/>
                </a:solidFill>
                <a:latin typeface="Goudy Stout" pitchFamily="18" charset="0"/>
              </a:rPr>
              <a:t>energy</a:t>
            </a:r>
            <a:endParaRPr lang="en-US" b="1" dirty="0" smtClean="0">
              <a:solidFill>
                <a:srgbClr val="00B0F0"/>
              </a:solidFill>
            </a:endParaRPr>
          </a:p>
          <a:p>
            <a:pPr marL="342900" indent="-342900">
              <a:buClr>
                <a:schemeClr val="tx1"/>
              </a:buClr>
              <a:buFont typeface="+mj-lt"/>
              <a:buAutoNum type="arabicPeriod" startAt="4"/>
            </a:pPr>
            <a:endParaRPr lang="en-US" b="1" dirty="0" smtClean="0">
              <a:solidFill>
                <a:srgbClr val="0070C0"/>
              </a:solidFill>
            </a:endParaRPr>
          </a:p>
          <a:p>
            <a:pPr marL="1714500" lvl="3" indent="-342900">
              <a:buFont typeface="+mj-lt"/>
              <a:buAutoNum type="alphaLcParenR"/>
            </a:pPr>
            <a:r>
              <a:rPr lang="en-US" b="1" dirty="0" smtClean="0"/>
              <a:t>Blue Zone Energy</a:t>
            </a:r>
            <a:r>
              <a:rPr lang="en-US" dirty="0" smtClean="0"/>
              <a:t>: A low energy level that is commonly experienced when feeling sick, sad, lonely, or tired.</a:t>
            </a:r>
          </a:p>
          <a:p>
            <a:pPr marL="1714500" lvl="3" indent="-342900">
              <a:buFont typeface="+mj-lt"/>
              <a:buAutoNum type="alphaLcParenR"/>
            </a:pPr>
            <a:r>
              <a:rPr lang="en-US" b="1" dirty="0" smtClean="0"/>
              <a:t>Green Zone Energy</a:t>
            </a:r>
            <a:r>
              <a:rPr lang="en-US" dirty="0" smtClean="0"/>
              <a:t>: An alert, calm energy level that is commonly experienced when happy, or interested in the present moment.</a:t>
            </a:r>
          </a:p>
          <a:p>
            <a:pPr marL="1714500" lvl="3" indent="-342900">
              <a:buFont typeface="+mj-lt"/>
              <a:buAutoNum type="alphaLcParenR"/>
            </a:pPr>
            <a:r>
              <a:rPr lang="en-US" b="1" dirty="0" smtClean="0"/>
              <a:t>Yellow Zone Energy</a:t>
            </a:r>
            <a:r>
              <a:rPr lang="en-US" dirty="0" smtClean="0"/>
              <a:t>: A high energy level that is commonly experienced when either excited, and having fun, or when anxious / frustrated by something.</a:t>
            </a:r>
          </a:p>
          <a:p>
            <a:pPr marL="1714500" lvl="3" indent="-342900">
              <a:buFont typeface="+mj-lt"/>
              <a:buAutoNum type="alphaLcParenR"/>
            </a:pPr>
            <a:r>
              <a:rPr lang="en-US" b="1" dirty="0" smtClean="0"/>
              <a:t>Red Zone Energy:</a:t>
            </a:r>
            <a:r>
              <a:rPr lang="en-US" dirty="0" smtClean="0"/>
              <a:t> An extremely high energy level that is commonly experienced when very angry, mad or afraid.</a:t>
            </a:r>
          </a:p>
          <a:p>
            <a:pPr marL="1314450" lvl="2" indent="-400050">
              <a:buFont typeface="+mj-lt"/>
              <a:buAutoNum type="romanLcPeriod"/>
            </a:pPr>
            <a:endParaRPr lang="en-US" dirty="0"/>
          </a:p>
        </p:txBody>
      </p:sp>
      <p:sp>
        <p:nvSpPr>
          <p:cNvPr id="4" name="TextBox 3"/>
          <p:cNvSpPr txBox="1"/>
          <p:nvPr/>
        </p:nvSpPr>
        <p:spPr>
          <a:xfrm>
            <a:off x="175273" y="5296217"/>
            <a:ext cx="2895600" cy="923330"/>
          </a:xfrm>
          <a:prstGeom prst="rect">
            <a:avLst/>
          </a:prstGeom>
          <a:noFill/>
          <a:ln w="63500">
            <a:solidFill>
              <a:schemeClr val="tx1"/>
            </a:solidFill>
          </a:ln>
        </p:spPr>
        <p:txBody>
          <a:bodyPr wrap="square" rtlCol="0">
            <a:spAutoFit/>
          </a:bodyPr>
          <a:lstStyle/>
          <a:p>
            <a:r>
              <a:rPr lang="en-US" b="1" dirty="0" smtClean="0"/>
              <a:t>Each </a:t>
            </a:r>
            <a:r>
              <a:rPr lang="en-US" b="1" dirty="0" err="1" smtClean="0"/>
              <a:t>colour</a:t>
            </a:r>
            <a:r>
              <a:rPr lang="en-US" b="1" dirty="0" smtClean="0"/>
              <a:t> or zone represents an emotional energy level.</a:t>
            </a:r>
            <a:endParaRPr lang="en-US" b="1" dirty="0"/>
          </a:p>
        </p:txBody>
      </p:sp>
      <p:sp>
        <p:nvSpPr>
          <p:cNvPr id="6" name="Bent Arrow 5"/>
          <p:cNvSpPr/>
          <p:nvPr/>
        </p:nvSpPr>
        <p:spPr>
          <a:xfrm>
            <a:off x="1295400" y="4373898"/>
            <a:ext cx="1905000" cy="922319"/>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5911" y="6215260"/>
            <a:ext cx="491289" cy="5619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8999" y="3352800"/>
            <a:ext cx="4648201" cy="32396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2753" y="6219547"/>
            <a:ext cx="314973" cy="561912"/>
          </a:xfrm>
          <a:prstGeom prst="rect">
            <a:avLst/>
          </a:prstGeom>
        </p:spPr>
      </p:pic>
    </p:spTree>
    <p:extLst>
      <p:ext uri="{BB962C8B-B14F-4D97-AF65-F5344CB8AC3E}">
        <p14:creationId xmlns:p14="http://schemas.microsoft.com/office/powerpoint/2010/main" val="390487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431435"/>
          </a:xfrm>
          <a:prstGeom prst="rect">
            <a:avLst/>
          </a:prstGeom>
          <a:noFill/>
        </p:spPr>
        <p:txBody>
          <a:bodyPr wrap="square" rtlCol="0">
            <a:spAutoFit/>
          </a:bodyPr>
          <a:lstStyle/>
          <a:p>
            <a:pPr marL="400050" lvl="0" indent="-400050">
              <a:buClr>
                <a:prstClr val="black"/>
              </a:buClr>
              <a:buFont typeface="+mj-lt"/>
              <a:buAutoNum type="arabicPeriod" startAt="5"/>
            </a:pPr>
            <a:r>
              <a:rPr lang="en-US" sz="2400" b="1" dirty="0" smtClean="0">
                <a:solidFill>
                  <a:srgbClr val="0070C0"/>
                </a:solidFill>
              </a:rPr>
              <a:t>Self-Awareness: (the </a:t>
            </a:r>
            <a:r>
              <a:rPr lang="en-US" sz="2400" b="1" dirty="0">
                <a:solidFill>
                  <a:srgbClr val="0070C0"/>
                </a:solidFill>
              </a:rPr>
              <a:t>beginning of </a:t>
            </a:r>
            <a:r>
              <a:rPr lang="en-US" sz="2400" b="1" dirty="0" smtClean="0">
                <a:solidFill>
                  <a:srgbClr val="0070C0"/>
                </a:solidFill>
              </a:rPr>
              <a:t>self-regulation)</a:t>
            </a:r>
            <a:endParaRPr lang="en-US" sz="2400" b="1" dirty="0">
              <a:solidFill>
                <a:srgbClr val="0070C0"/>
              </a:solidFill>
            </a:endParaRPr>
          </a:p>
          <a:p>
            <a:pPr marL="400050" lvl="0" indent="-400050">
              <a:buClr>
                <a:prstClr val="black"/>
              </a:buClr>
              <a:buFont typeface="+mj-lt"/>
              <a:buAutoNum type="arabicPeriod" startAt="5"/>
            </a:pPr>
            <a:endParaRPr lang="en-US" b="1" dirty="0">
              <a:solidFill>
                <a:srgbClr val="0070C0"/>
              </a:solidFill>
            </a:endParaRPr>
          </a:p>
          <a:p>
            <a:pPr marL="857250" lvl="1" indent="-400050">
              <a:buFont typeface="+mj-lt"/>
              <a:buAutoNum type="alphaLcParenR"/>
            </a:pPr>
            <a:r>
              <a:rPr lang="en-US" dirty="0">
                <a:solidFill>
                  <a:prstClr val="black"/>
                </a:solidFill>
              </a:rPr>
              <a:t>A person can not manage something if they are not aware of it</a:t>
            </a:r>
            <a:r>
              <a:rPr lang="en-US" dirty="0" smtClean="0">
                <a:solidFill>
                  <a:prstClr val="black"/>
                </a:solidFill>
              </a:rPr>
              <a:t>.</a:t>
            </a:r>
          </a:p>
          <a:p>
            <a:pPr marL="857250" lvl="1" indent="-400050">
              <a:buFont typeface="+mj-lt"/>
              <a:buAutoNum type="alphaLcParenR"/>
            </a:pPr>
            <a:endParaRPr lang="en-US" sz="1000" dirty="0">
              <a:solidFill>
                <a:prstClr val="black"/>
              </a:solidFill>
            </a:endParaRPr>
          </a:p>
          <a:p>
            <a:pPr marL="857250" lvl="1" indent="-400050">
              <a:buFont typeface="+mj-lt"/>
              <a:buAutoNum type="alphaLcParenR"/>
            </a:pPr>
            <a:r>
              <a:rPr lang="en-US" b="1" dirty="0">
                <a:solidFill>
                  <a:prstClr val="black"/>
                </a:solidFill>
              </a:rPr>
              <a:t>T</a:t>
            </a:r>
            <a:r>
              <a:rPr lang="en-US" b="1" dirty="0" smtClean="0">
                <a:solidFill>
                  <a:prstClr val="black"/>
                </a:solidFill>
              </a:rPr>
              <a:t>he </a:t>
            </a:r>
            <a:r>
              <a:rPr lang="en-US" b="1" dirty="0">
                <a:solidFill>
                  <a:prstClr val="black"/>
                </a:solidFill>
              </a:rPr>
              <a:t>first skill that must be practiced is </a:t>
            </a:r>
            <a:r>
              <a:rPr lang="en-US" b="1" dirty="0" smtClean="0">
                <a:solidFill>
                  <a:prstClr val="black"/>
                </a:solidFill>
              </a:rPr>
              <a:t>the awareness </a:t>
            </a:r>
            <a:r>
              <a:rPr lang="en-US" b="1" dirty="0">
                <a:solidFill>
                  <a:prstClr val="black"/>
                </a:solidFill>
              </a:rPr>
              <a:t>of one’s own emotional energy</a:t>
            </a:r>
            <a:r>
              <a:rPr lang="en-US" b="1" dirty="0" smtClean="0">
                <a:solidFill>
                  <a:prstClr val="black"/>
                </a:solidFill>
              </a:rPr>
              <a:t>.</a:t>
            </a:r>
          </a:p>
          <a:p>
            <a:pPr marL="857250" lvl="1" indent="-400050">
              <a:buFont typeface="+mj-lt"/>
              <a:buAutoNum type="alphaLcParenR"/>
            </a:pPr>
            <a:endParaRPr lang="en-US" sz="1000" b="1" dirty="0">
              <a:solidFill>
                <a:prstClr val="black"/>
              </a:solidFill>
            </a:endParaRPr>
          </a:p>
          <a:p>
            <a:pPr marL="857250" lvl="1" indent="-400050">
              <a:buFont typeface="+mj-lt"/>
              <a:buAutoNum type="alphaLcParenR"/>
            </a:pPr>
            <a:r>
              <a:rPr lang="en-US" dirty="0">
                <a:solidFill>
                  <a:prstClr val="black"/>
                </a:solidFill>
              </a:rPr>
              <a:t>According to Dr. Stuart </a:t>
            </a:r>
            <a:r>
              <a:rPr lang="en-US" dirty="0" err="1">
                <a:solidFill>
                  <a:prstClr val="black"/>
                </a:solidFill>
              </a:rPr>
              <a:t>Shanker</a:t>
            </a:r>
            <a:r>
              <a:rPr lang="en-US" dirty="0">
                <a:solidFill>
                  <a:prstClr val="black"/>
                </a:solidFill>
              </a:rPr>
              <a:t>, author of “Calm, Alert, and Learning,” children as young as age </a:t>
            </a:r>
            <a:r>
              <a:rPr lang="en-US" dirty="0" smtClean="0">
                <a:solidFill>
                  <a:prstClr val="black"/>
                </a:solidFill>
              </a:rPr>
              <a:t>4 </a:t>
            </a:r>
            <a:r>
              <a:rPr lang="en-US" dirty="0">
                <a:solidFill>
                  <a:prstClr val="black"/>
                </a:solidFill>
              </a:rPr>
              <a:t>can </a:t>
            </a:r>
            <a:r>
              <a:rPr lang="en-US" dirty="0" smtClean="0">
                <a:solidFill>
                  <a:prstClr val="black"/>
                </a:solidFill>
              </a:rPr>
              <a:t>learn self-awareness / self-regulation.</a:t>
            </a:r>
            <a:endParaRPr lang="en-US"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814" y="2895600"/>
            <a:ext cx="7241392" cy="3601852"/>
          </a:xfrm>
          <a:prstGeom prst="rect">
            <a:avLst/>
          </a:prstGeom>
        </p:spPr>
      </p:pic>
    </p:spTree>
    <p:extLst>
      <p:ext uri="{BB962C8B-B14F-4D97-AF65-F5344CB8AC3E}">
        <p14:creationId xmlns:p14="http://schemas.microsoft.com/office/powerpoint/2010/main" val="320551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381000"/>
            <a:ext cx="8229600" cy="2133600"/>
          </a:xfrm>
        </p:spPr>
        <p:txBody>
          <a:bodyPr>
            <a:normAutofit lnSpcReduction="10000"/>
          </a:bodyPr>
          <a:lstStyle/>
          <a:p>
            <a:pPr marL="109728" indent="0" algn="ctr">
              <a:buNone/>
            </a:pPr>
            <a:r>
              <a:rPr lang="en-US" sz="4400" dirty="0" smtClean="0">
                <a:latin typeface="Arial Black" pitchFamily="34" charset="0"/>
              </a:rPr>
              <a:t>Our </a:t>
            </a:r>
            <a:r>
              <a:rPr lang="en-US" sz="4400" dirty="0">
                <a:latin typeface="Arial Black" pitchFamily="34" charset="0"/>
              </a:rPr>
              <a:t>B</a:t>
            </a:r>
            <a:r>
              <a:rPr lang="en-US" sz="4400" dirty="0" smtClean="0">
                <a:latin typeface="Arial Black" pitchFamily="34" charset="0"/>
              </a:rPr>
              <a:t>rain’s </a:t>
            </a:r>
          </a:p>
          <a:p>
            <a:pPr marL="109728" indent="0" algn="ctr">
              <a:buNone/>
            </a:pPr>
            <a:r>
              <a:rPr lang="en-US" sz="4400" dirty="0" smtClean="0">
                <a:solidFill>
                  <a:srgbClr val="FF0000"/>
                </a:solidFill>
                <a:latin typeface="Arial Black" pitchFamily="34" charset="0"/>
              </a:rPr>
              <a:t>Wise Leader</a:t>
            </a:r>
            <a:r>
              <a:rPr lang="en-US" sz="4400" dirty="0" smtClean="0">
                <a:latin typeface="Arial Black" pitchFamily="34" charset="0"/>
              </a:rPr>
              <a:t> </a:t>
            </a:r>
          </a:p>
          <a:p>
            <a:pPr marL="109728" indent="0" algn="ctr">
              <a:buNone/>
            </a:pPr>
            <a:r>
              <a:rPr lang="en-US" sz="4000" dirty="0" smtClean="0"/>
              <a:t>(PFC)</a:t>
            </a:r>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2314" y="2749295"/>
            <a:ext cx="2006486" cy="3579571"/>
          </a:xfrm>
          <a:prstGeom prst="rect">
            <a:avLst/>
          </a:prstGeom>
        </p:spPr>
      </p:pic>
    </p:spTree>
    <p:extLst>
      <p:ext uri="{BB962C8B-B14F-4D97-AF65-F5344CB8AC3E}">
        <p14:creationId xmlns:p14="http://schemas.microsoft.com/office/powerpoint/2010/main" val="323846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566671"/>
          </a:xfrm>
          <a:ln>
            <a:solidFill>
              <a:schemeClr val="tx1"/>
            </a:solidFill>
          </a:ln>
        </p:spPr>
        <p:txBody>
          <a:bodyPr>
            <a:noAutofit/>
          </a:bodyPr>
          <a:lstStyle/>
          <a:p>
            <a:pPr marL="109728" indent="0" algn="ctr">
              <a:buNone/>
            </a:pPr>
            <a:r>
              <a:rPr lang="en-US" sz="4400" dirty="0" smtClean="0">
                <a:solidFill>
                  <a:srgbClr val="FF0000"/>
                </a:solidFill>
              </a:rPr>
              <a:t> The Learning, Reasoning, Thinking Centre</a:t>
            </a:r>
          </a:p>
          <a:p>
            <a:pPr marL="109728" indent="0" algn="ctr">
              <a:buNone/>
            </a:pPr>
            <a:endParaRPr lang="en-US" sz="4400" dirty="0"/>
          </a:p>
          <a:p>
            <a:pPr marL="109728" indent="0">
              <a:buNone/>
            </a:pPr>
            <a:r>
              <a:rPr lang="en-US" sz="2200" dirty="0">
                <a:solidFill>
                  <a:srgbClr val="00B050"/>
                </a:solidFill>
              </a:rPr>
              <a:t>		</a:t>
            </a:r>
            <a:endParaRPr lang="en-US" sz="2200" dirty="0"/>
          </a:p>
        </p:txBody>
      </p:sp>
      <p:sp>
        <p:nvSpPr>
          <p:cNvPr id="3" name="Title 2"/>
          <p:cNvSpPr>
            <a:spLocks noGrp="1"/>
          </p:cNvSpPr>
          <p:nvPr>
            <p:ph type="title"/>
          </p:nvPr>
        </p:nvSpPr>
        <p:spPr/>
        <p:txBody>
          <a:bodyPr/>
          <a:lstStyle/>
          <a:p>
            <a:pPr algn="ctr"/>
            <a:r>
              <a:rPr lang="en-US" u="sng" dirty="0" smtClean="0">
                <a:solidFill>
                  <a:srgbClr val="00B050"/>
                </a:solidFill>
              </a:rPr>
              <a:t>The Wise Leader</a:t>
            </a:r>
            <a:endParaRPr lang="en-US" u="sng" dirty="0">
              <a:solidFill>
                <a:srgbClr val="00B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413" y="3407663"/>
            <a:ext cx="5009110" cy="2840737"/>
          </a:xfrm>
          <a:prstGeom prst="rect">
            <a:avLst/>
          </a:prstGeom>
        </p:spPr>
      </p:pic>
    </p:spTree>
    <p:extLst>
      <p:ext uri="{BB962C8B-B14F-4D97-AF65-F5344CB8AC3E}">
        <p14:creationId xmlns:p14="http://schemas.microsoft.com/office/powerpoint/2010/main" val="216217960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1151</Words>
  <Application>Microsoft Office PowerPoint</Application>
  <PresentationFormat>On-screen Show (4:3)</PresentationFormat>
  <Paragraphs>289</Paragraphs>
  <Slides>32</Slides>
  <Notes>0</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32</vt:i4>
      </vt:variant>
    </vt:vector>
  </HeadingPairs>
  <TitlesOfParts>
    <vt:vector size="42" baseType="lpstr">
      <vt:lpstr>1_Office Theme</vt:lpstr>
      <vt:lpstr>Concourse</vt:lpstr>
      <vt:lpstr>2_Concourse</vt:lpstr>
      <vt:lpstr>3_Concourse</vt:lpstr>
      <vt:lpstr>Office Theme</vt:lpstr>
      <vt:lpstr>2_Office Theme</vt:lpstr>
      <vt:lpstr>3_Office Theme</vt:lpstr>
      <vt:lpstr>4_Office Theme</vt:lpstr>
      <vt:lpstr>5_Office Theme</vt:lpstr>
      <vt:lpstr>Document</vt:lpstr>
      <vt:lpstr>Working Together For  Social &amp; Emotional Health</vt:lpstr>
      <vt:lpstr>Self-Regulation</vt:lpstr>
      <vt:lpstr>PowerPoint Presentation</vt:lpstr>
      <vt:lpstr>PowerPoint Presentation</vt:lpstr>
      <vt:lpstr>PowerPoint Presentation</vt:lpstr>
      <vt:lpstr>PowerPoint Presentation</vt:lpstr>
      <vt:lpstr>PowerPoint Presentation</vt:lpstr>
      <vt:lpstr>PowerPoint Presentation</vt:lpstr>
      <vt:lpstr>The Wise Leader</vt:lpstr>
      <vt:lpstr>PowerPoint Presentation</vt:lpstr>
      <vt:lpstr>Security Guard</vt:lpstr>
      <vt:lpstr>PowerPoint Presentation</vt:lpstr>
      <vt:lpstr>PowerPoint Presentation</vt:lpstr>
      <vt:lpstr>PowerPoint Presentation</vt:lpstr>
      <vt:lpstr>PowerPoint Presentation</vt:lpstr>
      <vt:lpstr>PowerPoint Presentation</vt:lpstr>
      <vt:lpstr>PowerPoint Presentation</vt:lpstr>
      <vt:lpstr>Two Brains In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Blue to Green Zone Moving our energy level up</vt:lpstr>
      <vt:lpstr>PowerPoint Presentation</vt:lpstr>
      <vt:lpstr>PowerPoint Presentation</vt:lpstr>
      <vt:lpstr>PowerPoint Presentation</vt:lpstr>
      <vt:lpstr>PowerPoint Presentation</vt:lpstr>
      <vt:lpstr>PowerPoint Presentation</vt:lpstr>
    </vt:vector>
  </TitlesOfParts>
  <Company>SD34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dc:title>
  <dc:creator>Kyle Stark</dc:creator>
  <cp:lastModifiedBy>Stephanie</cp:lastModifiedBy>
  <cp:revision>160</cp:revision>
  <dcterms:created xsi:type="dcterms:W3CDTF">2015-12-14T23:35:20Z</dcterms:created>
  <dcterms:modified xsi:type="dcterms:W3CDTF">2016-01-14T01:27:26Z</dcterms:modified>
</cp:coreProperties>
</file>