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5" r:id="rId2"/>
    <p:sldId id="284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irstvoices.com/explore/FV/sections/Data/Salish/Halkomelem/Halq'em%C3%A9ylem/learn/phrases/d72a03d1-6e7a-44f8-b11f-8c0537bd8e5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hyperlink" Target="https://www.firstvoices.com/explore/FV/sections/Data/Salish/Halkomelem/Halq'em%C3%A9ylem/learn/words/df3d30f9-e782-42e2-9ca8-12fd163c5c9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hyperlink" Target="https://www.firstvoices.com/explore/FV/sections/Data/Salish/Halkomelem/Halq'em%C3%A9ylem/learn/words/86bf3a45-64ae-4114-86ba-d1f6815debe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hyperlink" Target="https://www.firstvoices.com/explore/FV/sections/Data/Salish/Halkomelem/Halq'em%C3%A9ylem/learn/words/fd719bed-8fdc-442a-9fa1-1795bafa2d3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hyperlink" Target="https://www.firstvoices.com/explore/FV/sections/Data/Salish/Halkomelem/Halq'em%C3%A9ylem/learn/words/bd348b81-4cbd-4e8a-b294-5df41d20a19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hyperlink" Target="https://www.firstvoices.com/explore/FV/sections/Data/Salish/Halkomelem/Halq'em%C3%A9ylem/learn/words/e1f01afa-d84e-4f4e-93d1-b220902d108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hyperlink" Target="https://www.firstvoices.com/explore/FV/sections/Data/Salish/Halkomelem/Halq'em%C3%A9ylem/learn/words/a8edd817-183c-4a0e-b2b4-208b9e7f91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D6FC-666C-4683-898E-B235E0B7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500" dirty="0"/>
              <a:t>Acknowledgement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62C4F-1AFF-4302-B6C5-A3F47F026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dirty="0"/>
              <a:t>I would like to acknowledge we are on the traditional and unceded territories of the Matsqui and Sumas Nations. These people are part of the </a:t>
            </a:r>
            <a:r>
              <a:rPr lang="en-US" sz="3800" dirty="0" err="1"/>
              <a:t>Sto:lo</a:t>
            </a:r>
            <a:r>
              <a:rPr lang="en-US" sz="3800" dirty="0"/>
              <a:t> People. These people have lived here for over 10,000 years. Let us learn together about their teachings with open hearts.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Greetings  </a:t>
            </a:r>
            <a:r>
              <a:rPr lang="en-US" sz="2600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éy</a:t>
            </a:r>
            <a:r>
              <a:rPr lang="en-US" sz="2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600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swayel</a:t>
            </a:r>
            <a:endParaRPr lang="en-US" dirty="0"/>
          </a:p>
          <a:p>
            <a:r>
              <a:rPr lang="en-US" dirty="0"/>
              <a:t>Talking Stick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8E779E5-84C0-4F68-B204-702BE5D43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328" y="5641906"/>
            <a:ext cx="1400370" cy="50489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0096F7A-602C-4717-9A9B-EC83EA942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790" y="4916556"/>
            <a:ext cx="1464908" cy="654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593858-B8C3-443B-BC9D-731558745757}"/>
              </a:ext>
            </a:extLst>
          </p:cNvPr>
          <p:cNvSpPr txBox="1"/>
          <p:nvPr/>
        </p:nvSpPr>
        <p:spPr>
          <a:xfrm>
            <a:off x="9486600" y="6435660"/>
            <a:ext cx="263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Created by:  Shae Boone</a:t>
            </a:r>
          </a:p>
        </p:txBody>
      </p:sp>
    </p:spTree>
    <p:extLst>
      <p:ext uri="{BB962C8B-B14F-4D97-AF65-F5344CB8AC3E}">
        <p14:creationId xmlns:p14="http://schemas.microsoft.com/office/powerpoint/2010/main" val="30335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>
        <p:fade/>
      </p:transition>
    </mc:Choice>
    <mc:Fallback xmlns="">
      <p:transition advClick="0" advTm="3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E530-F289-4335-B3B8-B0F1100D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Mouth Stretches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7CC88-FD54-4719-B5AA-D58088760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71725"/>
            <a:ext cx="9601196" cy="350414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Awww</a:t>
            </a:r>
            <a:r>
              <a:rPr lang="en-US" dirty="0"/>
              <a:t> like you’re at the Doctor’s office</a:t>
            </a:r>
          </a:p>
          <a:p>
            <a:pPr>
              <a:lnSpc>
                <a:spcPct val="150000"/>
              </a:lnSpc>
            </a:pPr>
            <a:r>
              <a:rPr lang="en-US" dirty="0"/>
              <a:t>Chipmunk cheeks </a:t>
            </a:r>
            <a:r>
              <a:rPr lang="en-US" sz="3000" dirty="0"/>
              <a:t>blow</a:t>
            </a:r>
            <a:r>
              <a:rPr lang="en-US" dirty="0"/>
              <a:t> up. </a:t>
            </a:r>
          </a:p>
          <a:p>
            <a:pPr>
              <a:lnSpc>
                <a:spcPct val="150000"/>
              </a:lnSpc>
            </a:pPr>
            <a:r>
              <a:rPr lang="en-US" dirty="0"/>
              <a:t>Ooh </a:t>
            </a:r>
            <a:r>
              <a:rPr lang="en-US" dirty="0" err="1"/>
              <a:t>Ooh</a:t>
            </a:r>
            <a:r>
              <a:rPr lang="en-US" dirty="0"/>
              <a:t> </a:t>
            </a:r>
            <a:r>
              <a:rPr lang="en-US" dirty="0" err="1"/>
              <a:t>Ahhh</a:t>
            </a:r>
            <a:r>
              <a:rPr lang="en-US" dirty="0"/>
              <a:t> </a:t>
            </a:r>
            <a:r>
              <a:rPr lang="en-US" dirty="0" err="1"/>
              <a:t>Ahhh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Suck in cheeks like a fish </a:t>
            </a:r>
          </a:p>
          <a:p>
            <a:pPr>
              <a:lnSpc>
                <a:spcPct val="150000"/>
              </a:lnSpc>
            </a:pPr>
            <a:r>
              <a:rPr lang="en-US" dirty="0"/>
              <a:t>Duck Lips, Tuck Lips, Stick out tongue </a:t>
            </a:r>
          </a:p>
          <a:p>
            <a:endParaRPr lang="en-US" dirty="0"/>
          </a:p>
        </p:txBody>
      </p:sp>
      <p:pic>
        <p:nvPicPr>
          <p:cNvPr id="5" name="Graphic 4" descr="Fish">
            <a:extLst>
              <a:ext uri="{FF2B5EF4-FFF2-40B4-BE49-F238E27FC236}">
                <a16:creationId xmlns:a16="http://schemas.microsoft.com/office/drawing/2014/main" id="{4CDD219C-5330-4541-B739-BE3EC118F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4799" y="4326467"/>
            <a:ext cx="1168400" cy="753532"/>
          </a:xfrm>
          <a:prstGeom prst="rect">
            <a:avLst/>
          </a:prstGeom>
        </p:spPr>
      </p:pic>
      <p:pic>
        <p:nvPicPr>
          <p:cNvPr id="9" name="Graphic 8" descr="Arrow Slight curve">
            <a:extLst>
              <a:ext uri="{FF2B5EF4-FFF2-40B4-BE49-F238E27FC236}">
                <a16:creationId xmlns:a16="http://schemas.microsoft.com/office/drawing/2014/main" id="{13E8CDAC-2C50-49FB-A8E4-F7FE5794B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9552" y="3436939"/>
            <a:ext cx="1085215" cy="454025"/>
          </a:xfrm>
          <a:prstGeom prst="rect">
            <a:avLst/>
          </a:prstGeom>
        </p:spPr>
      </p:pic>
      <p:pic>
        <p:nvPicPr>
          <p:cNvPr id="15" name="Graphic 14" descr="Surprised face with no fill">
            <a:extLst>
              <a:ext uri="{FF2B5EF4-FFF2-40B4-BE49-F238E27FC236}">
                <a16:creationId xmlns:a16="http://schemas.microsoft.com/office/drawing/2014/main" id="{BE6B0C6C-016C-4644-B18A-427C668B2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0592" y="3098268"/>
            <a:ext cx="1085215" cy="792696"/>
          </a:xfrm>
          <a:prstGeom prst="rect">
            <a:avLst/>
          </a:prstGeom>
        </p:spPr>
      </p:pic>
      <p:pic>
        <p:nvPicPr>
          <p:cNvPr id="19" name="Graphic 18" descr="Tongue face with no fill">
            <a:extLst>
              <a:ext uri="{FF2B5EF4-FFF2-40B4-BE49-F238E27FC236}">
                <a16:creationId xmlns:a16="http://schemas.microsoft.com/office/drawing/2014/main" id="{A3E8DE68-8899-4BEE-A20F-5E27AD946B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21198" y="4933950"/>
            <a:ext cx="1085215" cy="941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25FF21-D4F8-4665-A1F2-D55BC49816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5661" y="4933950"/>
            <a:ext cx="1381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6000">
        <p:fade/>
      </p:transition>
    </mc:Choice>
    <mc:Fallback xmlns="">
      <p:transition advClick="0" advTm="4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B3D61-7016-4798-B9E9-3188D2522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900" y="1352549"/>
            <a:ext cx="10687050" cy="439102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25000" b="1" dirty="0" err="1"/>
              <a:t>Halq'eméylem</a:t>
            </a:r>
            <a:endParaRPr lang="en-US" sz="25000" b="1" dirty="0"/>
          </a:p>
          <a:p>
            <a:pPr marL="0" indent="0" algn="ctr">
              <a:buNone/>
            </a:pPr>
            <a:endParaRPr lang="en-US" sz="9600" b="1" u="sng" dirty="0"/>
          </a:p>
          <a:p>
            <a:pPr marL="0" indent="0" algn="ctr">
              <a:buNone/>
            </a:pPr>
            <a:r>
              <a:rPr lang="en-US" sz="31300">
                <a:solidFill>
                  <a:srgbClr val="FF0000"/>
                </a:solidFill>
              </a:rPr>
              <a:t>C</a:t>
            </a:r>
            <a:r>
              <a:rPr lang="en-US" sz="31300">
                <a:solidFill>
                  <a:srgbClr val="0070C0"/>
                </a:solidFill>
              </a:rPr>
              <a:t>O</a:t>
            </a:r>
            <a:r>
              <a:rPr lang="en-US" sz="31300">
                <a:solidFill>
                  <a:srgbClr val="92D050"/>
                </a:solidFill>
              </a:rPr>
              <a:t>L</a:t>
            </a:r>
            <a:r>
              <a:rPr lang="en-US" sz="31300">
                <a:solidFill>
                  <a:srgbClr val="7030A0"/>
                </a:solidFill>
              </a:rPr>
              <a:t>O</a:t>
            </a:r>
            <a:r>
              <a:rPr lang="en-US" sz="31300">
                <a:solidFill>
                  <a:srgbClr val="FFC000"/>
                </a:solidFill>
              </a:rPr>
              <a:t>R</a:t>
            </a:r>
            <a:r>
              <a:rPr lang="en-US" sz="31300"/>
              <a:t>S</a:t>
            </a:r>
            <a:endParaRPr lang="en-US" sz="31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06A4BE-85F1-4BB8-969E-5660DFE1A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23" y="4895851"/>
            <a:ext cx="1381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fade/>
      </p:transition>
    </mc:Choice>
    <mc:Fallback xmlns="">
      <p:transition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B3D61-7016-4798-B9E9-3188D25226F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46667" y="1761067"/>
            <a:ext cx="10532533" cy="389466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14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Tskwí:m</a:t>
            </a:r>
            <a:endParaRPr lang="en-US" sz="21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lours05">
            <a:hlinkClick r:id="" action="ppaction://media"/>
            <a:extLst>
              <a:ext uri="{FF2B5EF4-FFF2-40B4-BE49-F238E27FC236}">
                <a16:creationId xmlns:a16="http://schemas.microsoft.com/office/drawing/2014/main" id="{3B543E04-C82F-4F25-91C1-1C5A536E28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5350933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FC862C-227D-463C-BB3B-1B29E7215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6926" y="4893733"/>
            <a:ext cx="1381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B3D61-7016-4798-B9E9-3188D25226F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45067" y="1574800"/>
            <a:ext cx="10668000" cy="3763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Tsmeth</a:t>
            </a:r>
            <a:r>
              <a:rPr lang="en-US" sz="20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'</a:t>
            </a:r>
            <a:endParaRPr lang="en-US" sz="20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lours02">
            <a:hlinkClick r:id="" action="ppaction://media"/>
            <a:extLst>
              <a:ext uri="{FF2B5EF4-FFF2-40B4-BE49-F238E27FC236}">
                <a16:creationId xmlns:a16="http://schemas.microsoft.com/office/drawing/2014/main" id="{25EED547-AEDD-417A-B143-FD5AEC5C89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6667" y="5338762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D8B99E-E007-47E5-8C2D-15150708C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8823" y="5033962"/>
            <a:ext cx="1381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9DDFA2-6C92-4CA1-AEE5-2D3C8DF27A1D}"/>
              </a:ext>
            </a:extLst>
          </p:cNvPr>
          <p:cNvSpPr/>
          <p:nvPr/>
        </p:nvSpPr>
        <p:spPr>
          <a:xfrm>
            <a:off x="723900" y="1577459"/>
            <a:ext cx="107918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0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Tsqwa:y</a:t>
            </a:r>
            <a:endParaRPr lang="en-US" sz="18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lours01">
            <a:hlinkClick r:id="" action="ppaction://media"/>
            <a:extLst>
              <a:ext uri="{FF2B5EF4-FFF2-40B4-BE49-F238E27FC236}">
                <a16:creationId xmlns:a16="http://schemas.microsoft.com/office/drawing/2014/main" id="{855EDFA8-519A-4439-AC1D-97840227F2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67412" y="5366657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531F2-C93A-49FE-9BEA-409AE5463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7147" y="4962622"/>
            <a:ext cx="1381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C83A74-EA02-43B6-A9A2-57FD8AD60304}"/>
              </a:ext>
            </a:extLst>
          </p:cNvPr>
          <p:cNvSpPr/>
          <p:nvPr/>
        </p:nvSpPr>
        <p:spPr>
          <a:xfrm>
            <a:off x="880533" y="1634609"/>
            <a:ext cx="1053994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Pipeqwels</a:t>
            </a:r>
            <a:endParaRPr lang="en-US" sz="150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lours07">
            <a:hlinkClick r:id="" action="ppaction://media"/>
            <a:extLst>
              <a:ext uri="{FF2B5EF4-FFF2-40B4-BE49-F238E27FC236}">
                <a16:creationId xmlns:a16="http://schemas.microsoft.com/office/drawing/2014/main" id="{E08A02EA-3CFF-4BA6-9769-0D554BCB7B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5393872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5B5553-D0C8-475A-835C-4EEB4B5AF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9456" y="4936672"/>
            <a:ext cx="1381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4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6D59A9-756F-4D01-AE0D-67B3C452C52B}"/>
              </a:ext>
            </a:extLst>
          </p:cNvPr>
          <p:cNvSpPr/>
          <p:nvPr/>
        </p:nvSpPr>
        <p:spPr>
          <a:xfrm>
            <a:off x="666750" y="1691759"/>
            <a:ext cx="10896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0" dirty="0" err="1">
                <a:solidFill>
                  <a:srgbClr val="F36E0B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Qwiqwoyels</a:t>
            </a:r>
            <a:endParaRPr lang="en-US" sz="13000" dirty="0">
              <a:solidFill>
                <a:srgbClr val="F36E0B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food03">
            <a:hlinkClick r:id="" action="ppaction://media"/>
            <a:extLst>
              <a:ext uri="{FF2B5EF4-FFF2-40B4-BE49-F238E27FC236}">
                <a16:creationId xmlns:a16="http://schemas.microsoft.com/office/drawing/2014/main" id="{F97E4991-9C5C-4D3F-8E59-D23483605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5339443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E3CB56-025B-4B74-AF09-ACE0C1B8DB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2225" y="5034643"/>
            <a:ext cx="1381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511AC0-D0B3-4A03-8310-3B55CB6C6732}"/>
              </a:ext>
            </a:extLst>
          </p:cNvPr>
          <p:cNvSpPr/>
          <p:nvPr/>
        </p:nvSpPr>
        <p:spPr>
          <a:xfrm>
            <a:off x="1489229" y="1843950"/>
            <a:ext cx="9494907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0" dirty="0" err="1">
                <a:latin typeface="Aharoni" panose="02010803020104030203" pitchFamily="2" charset="-79"/>
                <a:cs typeface="Aharoni" panose="02010803020104030203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Ts'q'éyx</a:t>
            </a:r>
            <a:r>
              <a:rPr lang="en-US" dirty="0">
                <a:latin typeface="Aboriginal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̱</a:t>
            </a:r>
            <a:endParaRPr lang="en-US" dirty="0"/>
          </a:p>
        </p:txBody>
      </p:sp>
      <p:pic>
        <p:nvPicPr>
          <p:cNvPr id="4" name="169h">
            <a:hlinkClick r:id="" action="ppaction://media"/>
            <a:extLst>
              <a:ext uri="{FF2B5EF4-FFF2-40B4-BE49-F238E27FC236}">
                <a16:creationId xmlns:a16="http://schemas.microsoft.com/office/drawing/2014/main" id="{9B2D353A-B3CD-461A-9DE6-8CA6B6C6D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8211" y="5529942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C33942-8F95-48E7-937F-2140F5E36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089" y="4920342"/>
            <a:ext cx="1381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1557</TotalTime>
  <Words>110</Words>
  <Application>Microsoft Office PowerPoint</Application>
  <PresentationFormat>Widescreen</PresentationFormat>
  <Paragraphs>21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Aboriginal Sans</vt:lpstr>
      <vt:lpstr>Aharoni</vt:lpstr>
      <vt:lpstr>Arial</vt:lpstr>
      <vt:lpstr>Garamond</vt:lpstr>
      <vt:lpstr>Organic</vt:lpstr>
      <vt:lpstr>Acknowledgement </vt:lpstr>
      <vt:lpstr>Mouth Stretches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Acknowledgement</dc:title>
  <dc:creator>Shae Boone</dc:creator>
  <cp:lastModifiedBy>Stefani Warren</cp:lastModifiedBy>
  <cp:revision>7</cp:revision>
  <dcterms:created xsi:type="dcterms:W3CDTF">2019-10-07T17:32:28Z</dcterms:created>
  <dcterms:modified xsi:type="dcterms:W3CDTF">2020-01-27T17:15:48Z</dcterms:modified>
</cp:coreProperties>
</file>